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48" r:id="rId1"/>
  </p:sldMasterIdLst>
  <p:notesMasterIdLst>
    <p:notesMasterId r:id="rId30"/>
  </p:notesMasterIdLst>
  <p:sldIdLst>
    <p:sldId id="256" r:id="rId2"/>
    <p:sldId id="371" r:id="rId3"/>
    <p:sldId id="383" r:id="rId4"/>
    <p:sldId id="367" r:id="rId5"/>
    <p:sldId id="365" r:id="rId6"/>
    <p:sldId id="363" r:id="rId7"/>
    <p:sldId id="384" r:id="rId8"/>
    <p:sldId id="344" r:id="rId9"/>
    <p:sldId id="378" r:id="rId10"/>
    <p:sldId id="370" r:id="rId11"/>
    <p:sldId id="397" r:id="rId12"/>
    <p:sldId id="408" r:id="rId13"/>
    <p:sldId id="385" r:id="rId14"/>
    <p:sldId id="398" r:id="rId15"/>
    <p:sldId id="399" r:id="rId16"/>
    <p:sldId id="400" r:id="rId17"/>
    <p:sldId id="394" r:id="rId18"/>
    <p:sldId id="401" r:id="rId19"/>
    <p:sldId id="403" r:id="rId20"/>
    <p:sldId id="409" r:id="rId21"/>
    <p:sldId id="404" r:id="rId22"/>
    <p:sldId id="405" r:id="rId23"/>
    <p:sldId id="406" r:id="rId24"/>
    <p:sldId id="410" r:id="rId25"/>
    <p:sldId id="407" r:id="rId26"/>
    <p:sldId id="374" r:id="rId27"/>
    <p:sldId id="375" r:id="rId28"/>
    <p:sldId id="376" r:id="rId29"/>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hn David N. Dionisio" initials="JD"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A299"/>
    <a:srgbClr val="9C9C9C"/>
    <a:srgbClr val="05CDDA"/>
    <a:srgbClr val="C51789"/>
    <a:srgbClr val="F9238E"/>
    <a:srgbClr val="FA54A7"/>
    <a:srgbClr val="16693F"/>
    <a:srgbClr val="E38D1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52" autoAdjust="0"/>
    <p:restoredTop sz="79844"/>
  </p:normalViewPr>
  <p:slideViewPr>
    <p:cSldViewPr snapToGrid="0" snapToObjects="1">
      <p:cViewPr varScale="1">
        <p:scale>
          <a:sx n="73" d="100"/>
          <a:sy n="73" d="100"/>
        </p:scale>
        <p:origin x="2144"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2872"/>
    </p:cViewPr>
  </p:sorterViewPr>
  <p:notesViewPr>
    <p:cSldViewPr snapToGrid="0" snapToObjects="1">
      <p:cViewPr varScale="1">
        <p:scale>
          <a:sx n="82" d="100"/>
          <a:sy n="82" d="100"/>
        </p:scale>
        <p:origin x="3312"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16B39F3F-B769-4086-9379-2E97F0DE416C}" type="datetimeFigureOut">
              <a:rPr lang="en-US" smtClean="0"/>
              <a:t>3/23/18</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AA71EC1C-5ADC-44AF-BC95-94CFA2649419}" type="slidenum">
              <a:rPr lang="en-US" smtClean="0"/>
              <a:t>‹#›</a:t>
            </a:fld>
            <a:endParaRPr lang="en-US"/>
          </a:p>
        </p:txBody>
      </p:sp>
    </p:spTree>
    <p:extLst>
      <p:ext uri="{BB962C8B-B14F-4D97-AF65-F5344CB8AC3E}">
        <p14:creationId xmlns:p14="http://schemas.microsoft.com/office/powerpoint/2010/main" val="1694492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a:t>
            </a:fld>
            <a:endParaRPr lang="en-US"/>
          </a:p>
        </p:txBody>
      </p:sp>
    </p:spTree>
    <p:extLst>
      <p:ext uri="{BB962C8B-B14F-4D97-AF65-F5344CB8AC3E}">
        <p14:creationId xmlns:p14="http://schemas.microsoft.com/office/powerpoint/2010/main" val="1830586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15</a:t>
            </a:fld>
            <a:endParaRPr lang="en-US"/>
          </a:p>
        </p:txBody>
      </p:sp>
    </p:spTree>
    <p:extLst>
      <p:ext uri="{BB962C8B-B14F-4D97-AF65-F5344CB8AC3E}">
        <p14:creationId xmlns:p14="http://schemas.microsoft.com/office/powerpoint/2010/main" val="1510183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17</a:t>
            </a:fld>
            <a:endParaRPr lang="en-US"/>
          </a:p>
        </p:txBody>
      </p:sp>
    </p:spTree>
    <p:extLst>
      <p:ext uri="{BB962C8B-B14F-4D97-AF65-F5344CB8AC3E}">
        <p14:creationId xmlns:p14="http://schemas.microsoft.com/office/powerpoint/2010/main" val="157850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 panel of microarray with </a:t>
            </a:r>
            <a:r>
              <a:rPr lang="en-US" dirty="0" err="1"/>
              <a:t>timepoints</a:t>
            </a:r>
            <a:r>
              <a:rPr lang="en-US" dirty="0"/>
              <a:t> with screenshot with excel</a:t>
            </a:r>
          </a:p>
          <a:p>
            <a:endParaRPr lang="en-US" dirty="0"/>
          </a:p>
          <a:p>
            <a:r>
              <a:rPr lang="en-US" dirty="0"/>
              <a:t>// simulated data by solving the differential equation</a:t>
            </a:r>
          </a:p>
        </p:txBody>
      </p:sp>
      <p:sp>
        <p:nvSpPr>
          <p:cNvPr id="4" name="Slide Number Placeholder 3"/>
          <p:cNvSpPr>
            <a:spLocks noGrp="1"/>
          </p:cNvSpPr>
          <p:nvPr>
            <p:ph type="sldNum" sz="quarter" idx="10"/>
          </p:nvPr>
        </p:nvSpPr>
        <p:spPr/>
        <p:txBody>
          <a:bodyPr/>
          <a:lstStyle/>
          <a:p>
            <a:fld id="{AA71EC1C-5ADC-44AF-BC95-94CFA2649419}" type="slidenum">
              <a:rPr lang="en-US" smtClean="0"/>
              <a:t>18</a:t>
            </a:fld>
            <a:endParaRPr lang="en-US"/>
          </a:p>
        </p:txBody>
      </p:sp>
    </p:spTree>
    <p:extLst>
      <p:ext uri="{BB962C8B-B14F-4D97-AF65-F5344CB8AC3E}">
        <p14:creationId xmlns:p14="http://schemas.microsoft.com/office/powerpoint/2010/main" val="3459134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 replace graphic with an optimized one</a:t>
            </a:r>
          </a:p>
          <a:p>
            <a:endParaRPr lang="en-US" dirty="0"/>
          </a:p>
          <a:p>
            <a:r>
              <a:rPr lang="en-US" dirty="0"/>
              <a:t>Red and blue arrows 	= activation or repression (verb)</a:t>
            </a:r>
          </a:p>
          <a:p>
            <a:r>
              <a:rPr lang="en-US" dirty="0"/>
              <a:t>Stripes		= increase or decrease in mRNA	(noun)</a:t>
            </a:r>
          </a:p>
          <a:p>
            <a:pPr marL="171450" indent="-171450">
              <a:buFontTx/>
              <a:buChar char="-"/>
            </a:pPr>
            <a:r>
              <a:rPr lang="en-US" dirty="0"/>
              <a:t>Original color scheme chosen was not color blind friendly</a:t>
            </a:r>
          </a:p>
          <a:p>
            <a:pPr marL="171450" indent="-171450">
              <a:buFontTx/>
              <a:buChar char="-"/>
            </a:pPr>
            <a:r>
              <a:rPr lang="en-US" dirty="0"/>
              <a:t>Also wanted the nodes and edges colors to be consistent with each other	</a:t>
            </a:r>
          </a:p>
        </p:txBody>
      </p:sp>
      <p:sp>
        <p:nvSpPr>
          <p:cNvPr id="4" name="Slide Number Placeholder 3"/>
          <p:cNvSpPr>
            <a:spLocks noGrp="1"/>
          </p:cNvSpPr>
          <p:nvPr>
            <p:ph type="sldNum" sz="quarter" idx="10"/>
          </p:nvPr>
        </p:nvSpPr>
        <p:spPr/>
        <p:txBody>
          <a:bodyPr/>
          <a:lstStyle/>
          <a:p>
            <a:fld id="{AA71EC1C-5ADC-44AF-BC95-94CFA2649419}" type="slidenum">
              <a:rPr lang="en-US" smtClean="0"/>
              <a:t>19</a:t>
            </a:fld>
            <a:endParaRPr lang="en-US"/>
          </a:p>
        </p:txBody>
      </p:sp>
    </p:spTree>
    <p:extLst>
      <p:ext uri="{BB962C8B-B14F-4D97-AF65-F5344CB8AC3E}">
        <p14:creationId xmlns:p14="http://schemas.microsoft.com/office/powerpoint/2010/main" val="2917067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 change example to wt_log2_expression to wt_log2_optimized expression</a:t>
            </a:r>
          </a:p>
        </p:txBody>
      </p:sp>
      <p:sp>
        <p:nvSpPr>
          <p:cNvPr id="4" name="Slide Number Placeholder 3"/>
          <p:cNvSpPr>
            <a:spLocks noGrp="1"/>
          </p:cNvSpPr>
          <p:nvPr>
            <p:ph type="sldNum" sz="quarter" idx="10"/>
          </p:nvPr>
        </p:nvSpPr>
        <p:spPr/>
        <p:txBody>
          <a:bodyPr/>
          <a:lstStyle/>
          <a:p>
            <a:fld id="{AA71EC1C-5ADC-44AF-BC95-94CFA2649419}" type="slidenum">
              <a:rPr lang="en-US" smtClean="0"/>
              <a:t>22</a:t>
            </a:fld>
            <a:endParaRPr lang="en-US"/>
          </a:p>
        </p:txBody>
      </p:sp>
    </p:spTree>
    <p:extLst>
      <p:ext uri="{BB962C8B-B14F-4D97-AF65-F5344CB8AC3E}">
        <p14:creationId xmlns:p14="http://schemas.microsoft.com/office/powerpoint/2010/main" val="27986630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 change to 2 -  5 – 10 for example</a:t>
            </a:r>
          </a:p>
          <a:p>
            <a:r>
              <a:rPr lang="en-US" dirty="0"/>
              <a:t>// depends on the expression changes that they are observing in the data</a:t>
            </a:r>
          </a:p>
        </p:txBody>
      </p:sp>
      <p:sp>
        <p:nvSpPr>
          <p:cNvPr id="4" name="Slide Number Placeholder 3"/>
          <p:cNvSpPr>
            <a:spLocks noGrp="1"/>
          </p:cNvSpPr>
          <p:nvPr>
            <p:ph type="sldNum" sz="quarter" idx="10"/>
          </p:nvPr>
        </p:nvSpPr>
        <p:spPr/>
        <p:txBody>
          <a:bodyPr/>
          <a:lstStyle/>
          <a:p>
            <a:fld id="{AA71EC1C-5ADC-44AF-BC95-94CFA2649419}" type="slidenum">
              <a:rPr lang="en-US" smtClean="0"/>
              <a:t>23</a:t>
            </a:fld>
            <a:endParaRPr lang="en-US"/>
          </a:p>
        </p:txBody>
      </p:sp>
    </p:spTree>
    <p:extLst>
      <p:ext uri="{BB962C8B-B14F-4D97-AF65-F5344CB8AC3E}">
        <p14:creationId xmlns:p14="http://schemas.microsoft.com/office/powerpoint/2010/main" val="2848953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Whether or not a gene is red or blue is a voting system</a:t>
            </a:r>
          </a:p>
          <a:p>
            <a:pPr marL="171450" indent="-171450">
              <a:buFontTx/>
              <a:buChar char="-"/>
            </a:pPr>
            <a:r>
              <a:rPr lang="en-US" dirty="0"/>
              <a:t>Weight * concentration of the gene that is doing the regulating</a:t>
            </a:r>
          </a:p>
          <a:p>
            <a:pPr marL="171450" indent="-171450">
              <a:buFontTx/>
              <a:buChar char="-"/>
            </a:pPr>
            <a:r>
              <a:rPr lang="en-US" dirty="0"/>
              <a:t>TODO: look at bulletin of mathematical biology discussion</a:t>
            </a:r>
          </a:p>
          <a:p>
            <a:pPr marL="171450" indent="-171450">
              <a:buFontTx/>
              <a:buChar char="-"/>
            </a:pPr>
            <a:endParaRPr lang="en-US" dirty="0"/>
          </a:p>
          <a:p>
            <a:r>
              <a:rPr lang="en-US" dirty="0"/>
              <a:t>Red and blue arrows 	= activation or repression (verb)</a:t>
            </a:r>
          </a:p>
          <a:p>
            <a:r>
              <a:rPr lang="en-US" dirty="0"/>
              <a:t>Stripes		= increase or decrease in mRNA	(noun)</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25</a:t>
            </a:fld>
            <a:endParaRPr lang="en-US"/>
          </a:p>
        </p:txBody>
      </p:sp>
    </p:spTree>
    <p:extLst>
      <p:ext uri="{BB962C8B-B14F-4D97-AF65-F5344CB8AC3E}">
        <p14:creationId xmlns:p14="http://schemas.microsoft.com/office/powerpoint/2010/main" val="31381472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a:t>
            </a:r>
            <a:r>
              <a:rPr lang="en-US" baseline="0" dirty="0"/>
              <a:t> talk, I’ve introduced you to the concept of gene regulatory networks, which consist of genes, transcription factors, and the regulatory relationships between them. We’ve developed GRNsight which is open source software which allows biologists to understand GRNs through visualization. Building from GRNsight v1, we’ve improved the visual and analytic features (three of which were highlighted in this talk), as well as expanded the client and server side tests.</a:t>
            </a:r>
          </a:p>
        </p:txBody>
      </p:sp>
      <p:sp>
        <p:nvSpPr>
          <p:cNvPr id="4" name="Slide Number Placeholder 3"/>
          <p:cNvSpPr>
            <a:spLocks noGrp="1"/>
          </p:cNvSpPr>
          <p:nvPr>
            <p:ph type="sldNum" sz="quarter" idx="10"/>
          </p:nvPr>
        </p:nvSpPr>
        <p:spPr/>
        <p:txBody>
          <a:bodyPr/>
          <a:lstStyle/>
          <a:p>
            <a:fld id="{AA71EC1C-5ADC-44AF-BC95-94CFA2649419}" type="slidenum">
              <a:rPr lang="en-US" smtClean="0"/>
              <a:t>26</a:t>
            </a:fld>
            <a:endParaRPr lang="en-US"/>
          </a:p>
        </p:txBody>
      </p:sp>
    </p:spTree>
    <p:extLst>
      <p:ext uri="{BB962C8B-B14F-4D97-AF65-F5344CB8AC3E}">
        <p14:creationId xmlns:p14="http://schemas.microsoft.com/office/powerpoint/2010/main" val="5724345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 name on the picture</a:t>
            </a:r>
          </a:p>
        </p:txBody>
      </p:sp>
      <p:sp>
        <p:nvSpPr>
          <p:cNvPr id="4" name="Slide Number Placeholder 3"/>
          <p:cNvSpPr>
            <a:spLocks noGrp="1"/>
          </p:cNvSpPr>
          <p:nvPr>
            <p:ph type="sldNum" sz="quarter" idx="10"/>
          </p:nvPr>
        </p:nvSpPr>
        <p:spPr/>
        <p:txBody>
          <a:bodyPr/>
          <a:lstStyle/>
          <a:p>
            <a:fld id="{AA71EC1C-5ADC-44AF-BC95-94CFA2649419}" type="slidenum">
              <a:rPr lang="en-US" smtClean="0"/>
              <a:t>28</a:t>
            </a:fld>
            <a:endParaRPr lang="en-US"/>
          </a:p>
        </p:txBody>
      </p:sp>
    </p:spTree>
    <p:extLst>
      <p:ext uri="{BB962C8B-B14F-4D97-AF65-F5344CB8AC3E}">
        <p14:creationId xmlns:p14="http://schemas.microsoft.com/office/powerpoint/2010/main" val="1525476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Don’t need to repeat</a:t>
            </a:r>
          </a:p>
        </p:txBody>
      </p:sp>
      <p:sp>
        <p:nvSpPr>
          <p:cNvPr id="4" name="Slide Number Placeholder 3"/>
          <p:cNvSpPr>
            <a:spLocks noGrp="1"/>
          </p:cNvSpPr>
          <p:nvPr>
            <p:ph type="sldNum" sz="quarter" idx="10"/>
          </p:nvPr>
        </p:nvSpPr>
        <p:spPr/>
        <p:txBody>
          <a:bodyPr/>
          <a:lstStyle/>
          <a:p>
            <a:fld id="{AA71EC1C-5ADC-44AF-BC95-94CFA2649419}" type="slidenum">
              <a:rPr lang="en-US" smtClean="0"/>
              <a:t>3</a:t>
            </a:fld>
            <a:endParaRPr lang="en-US"/>
          </a:p>
        </p:txBody>
      </p:sp>
    </p:spTree>
    <p:extLst>
      <p:ext uri="{BB962C8B-B14F-4D97-AF65-F5344CB8AC3E}">
        <p14:creationId xmlns:p14="http://schemas.microsoft.com/office/powerpoint/2010/main" val="3418415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GRN’s mechanism </a:t>
            </a:r>
            <a:r>
              <a:rPr lang="en-US" baseline="0" dirty="0"/>
              <a:t>of control is transcription factors</a:t>
            </a:r>
            <a:r>
              <a:rPr lang="mr-IN" baseline="0" dirty="0"/>
              <a:t>…</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4</a:t>
            </a:fld>
            <a:endParaRPr lang="en-US"/>
          </a:p>
        </p:txBody>
      </p:sp>
    </p:spTree>
    <p:extLst>
      <p:ext uri="{BB962C8B-B14F-4D97-AF65-F5344CB8AC3E}">
        <p14:creationId xmlns:p14="http://schemas.microsoft.com/office/powerpoint/2010/main" val="145672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Initially GRNsight only took the weight value.</a:t>
            </a:r>
          </a:p>
          <a:p>
            <a:pPr lvl="0"/>
            <a:r>
              <a:rPr lang="en-US" dirty="0"/>
              <a:t>I’ll later talk about how we’ve allowed GRNsight to take into account the other values in the other parts of the equation.</a:t>
            </a:r>
          </a:p>
        </p:txBody>
      </p:sp>
      <p:sp>
        <p:nvSpPr>
          <p:cNvPr id="4" name="Slide Number Placeholder 3"/>
          <p:cNvSpPr>
            <a:spLocks noGrp="1"/>
          </p:cNvSpPr>
          <p:nvPr>
            <p:ph type="sldNum" sz="quarter" idx="10"/>
          </p:nvPr>
        </p:nvSpPr>
        <p:spPr/>
        <p:txBody>
          <a:bodyPr/>
          <a:lstStyle/>
          <a:p>
            <a:fld id="{AA71EC1C-5ADC-44AF-BC95-94CFA2649419}" type="slidenum">
              <a:rPr lang="en-US" smtClean="0"/>
              <a:t>5</a:t>
            </a:fld>
            <a:endParaRPr lang="en-US"/>
          </a:p>
        </p:txBody>
      </p:sp>
    </p:spTree>
    <p:extLst>
      <p:ext uri="{BB962C8B-B14F-4D97-AF65-F5344CB8AC3E}">
        <p14:creationId xmlns:p14="http://schemas.microsoft.com/office/powerpoint/2010/main" val="3856171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it can also be represented in these other two file format (layer on the .</a:t>
            </a:r>
            <a:r>
              <a:rPr lang="en-US" sz="1200" kern="1200" dirty="0" err="1">
                <a:solidFill>
                  <a:schemeClr val="tx1"/>
                </a:solidFill>
                <a:effectLst/>
                <a:latin typeface="+mn-lt"/>
                <a:ea typeface="+mn-ea"/>
                <a:cs typeface="+mn-cs"/>
              </a:rPr>
              <a:t>sif</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graphml</a:t>
            </a:r>
            <a:r>
              <a:rPr lang="en-US" sz="1200" kern="1200" dirty="0">
                <a:solidFill>
                  <a:schemeClr val="tx1"/>
                </a:solidFill>
                <a:effectLst/>
                <a:latin typeface="+mn-lt"/>
                <a:ea typeface="+mn-ea"/>
                <a:cs typeface="+mn-cs"/>
              </a:rPr>
              <a:t> screenshots)</a:t>
            </a:r>
          </a:p>
        </p:txBody>
      </p:sp>
      <p:sp>
        <p:nvSpPr>
          <p:cNvPr id="4" name="Slide Number Placeholder 3"/>
          <p:cNvSpPr>
            <a:spLocks noGrp="1"/>
          </p:cNvSpPr>
          <p:nvPr>
            <p:ph type="sldNum" sz="quarter" idx="10"/>
          </p:nvPr>
        </p:nvSpPr>
        <p:spPr/>
        <p:txBody>
          <a:bodyPr/>
          <a:lstStyle/>
          <a:p>
            <a:fld id="{AA71EC1C-5ADC-44AF-BC95-94CFA2649419}" type="slidenum">
              <a:rPr lang="en-US" smtClean="0"/>
              <a:t>6</a:t>
            </a:fld>
            <a:endParaRPr lang="en-US"/>
          </a:p>
        </p:txBody>
      </p:sp>
    </p:spTree>
    <p:extLst>
      <p:ext uri="{BB962C8B-B14F-4D97-AF65-F5344CB8AC3E}">
        <p14:creationId xmlns:p14="http://schemas.microsoft.com/office/powerpoint/2010/main" val="15762071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a:t>
            </a:r>
            <a:r>
              <a:rPr lang="en-US" baseline="0" dirty="0"/>
              <a:t> solution is GRNsight, a web application which automatically produces visualizations of weighted networks from adjacency matrix inputs. </a:t>
            </a:r>
          </a:p>
          <a:p>
            <a:r>
              <a:rPr lang="en-US" baseline="0" dirty="0"/>
              <a:t>In a GRNsight visualization, rectangular nodes represent genes, and the </a:t>
            </a:r>
            <a:r>
              <a:rPr lang="en-US" dirty="0"/>
              <a:t>thickness of arrows represent the </a:t>
            </a:r>
            <a:r>
              <a:rPr lang="en-US" baseline="0" dirty="0"/>
              <a:t>strength of </a:t>
            </a:r>
            <a:r>
              <a:rPr lang="en-US" dirty="0"/>
              <a:t>regulatory relationships.</a:t>
            </a:r>
          </a:p>
          <a:p>
            <a:r>
              <a:rPr lang="en-US" dirty="0"/>
              <a:t>The interface on the left panel, allows the user to modify force graph parameters, which apply physics simulation to the graph.</a:t>
            </a:r>
          </a:p>
          <a:p>
            <a:r>
              <a:rPr lang="en-US" dirty="0"/>
              <a:t>From user feedback of GRNsight v1, our research objective was</a:t>
            </a:r>
            <a:r>
              <a:rPr lang="en-US" baseline="0" dirty="0"/>
              <a:t> to expand </a:t>
            </a:r>
            <a:r>
              <a:rPr lang="en-US" dirty="0" err="1"/>
              <a:t>GRNsight’s</a:t>
            </a:r>
            <a:r>
              <a:rPr lang="en-US" dirty="0"/>
              <a:t> visual and analytic features.</a:t>
            </a:r>
          </a:p>
          <a:p>
            <a:r>
              <a:rPr lang="en-US" baseline="0" dirty="0"/>
              <a:t>In this talk I will focus on two features developed for GRNsight v2.</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8</a:t>
            </a:fld>
            <a:endParaRPr lang="en-US"/>
          </a:p>
        </p:txBody>
      </p:sp>
    </p:spTree>
    <p:extLst>
      <p:ext uri="{BB962C8B-B14F-4D97-AF65-F5344CB8AC3E}">
        <p14:creationId xmlns:p14="http://schemas.microsoft.com/office/powerpoint/2010/main" val="237180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 Try to fit in more explanation</a:t>
            </a:r>
          </a:p>
          <a:p>
            <a:pPr marL="171450" indent="-171450">
              <a:buFontTx/>
              <a:buChar char="-"/>
            </a:pPr>
            <a:r>
              <a:rPr lang="en-US" dirty="0"/>
              <a:t>Animation =&gt; replace the bullet points</a:t>
            </a:r>
          </a:p>
          <a:p>
            <a:pPr marL="171450" indent="-171450">
              <a:buFontTx/>
              <a:buChar char="-"/>
            </a:pPr>
            <a:endParaRPr lang="en-US" dirty="0"/>
          </a:p>
          <a:p>
            <a:pPr marL="171450" indent="-171450">
              <a:buFontTx/>
              <a:buChar char="-"/>
            </a:pPr>
            <a:endParaRPr lang="en-US" dirty="0"/>
          </a:p>
          <a:p>
            <a:pPr marL="457200" indent="-457200">
              <a:buFont typeface="Wingdings" charset="2"/>
              <a:buChar char="ü"/>
            </a:pPr>
            <a:r>
              <a:rPr lang="en-US" sz="1200" dirty="0">
                <a:solidFill>
                  <a:schemeClr val="bg1"/>
                </a:solidFill>
              </a:rPr>
              <a:t>Added restrict graph to viewport and zoom, to allow graph to reach steady state</a:t>
            </a:r>
          </a:p>
          <a:p>
            <a:pPr marL="457200" indent="-457200">
              <a:buFont typeface="Wingdings" charset="2"/>
              <a:buChar char="ü"/>
            </a:pPr>
            <a:r>
              <a:rPr lang="en-US" sz="1200" dirty="0">
                <a:solidFill>
                  <a:schemeClr val="bg1"/>
                </a:solidFill>
              </a:rPr>
              <a:t>Allow users to customize normalization factor for edge thickness so that multiple graphs can be generated on the same scale</a:t>
            </a:r>
          </a:p>
          <a:p>
            <a:pPr marL="457200" indent="-457200">
              <a:buFont typeface="Wingdings" charset="2"/>
              <a:buChar char="ü"/>
            </a:pPr>
            <a:r>
              <a:rPr lang="en-US" sz="1200" dirty="0">
                <a:solidFill>
                  <a:schemeClr val="bg1"/>
                </a:solidFill>
              </a:rPr>
              <a:t>Allow users to customize gray edge threshold so that a user can decide the threshold to determining if a relationship is weak</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11</a:t>
            </a:fld>
            <a:endParaRPr lang="en-US"/>
          </a:p>
        </p:txBody>
      </p:sp>
    </p:spTree>
    <p:extLst>
      <p:ext uri="{BB962C8B-B14F-4D97-AF65-F5344CB8AC3E}">
        <p14:creationId xmlns:p14="http://schemas.microsoft.com/office/powerpoint/2010/main" val="15132690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12</a:t>
            </a:fld>
            <a:endParaRPr lang="en-US"/>
          </a:p>
        </p:txBody>
      </p:sp>
    </p:spTree>
    <p:extLst>
      <p:ext uri="{BB962C8B-B14F-4D97-AF65-F5344CB8AC3E}">
        <p14:creationId xmlns:p14="http://schemas.microsoft.com/office/powerpoint/2010/main" val="4139261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a:t>
            </a:r>
          </a:p>
          <a:p>
            <a:r>
              <a:rPr lang="en-US" dirty="0"/>
              <a:t>- Overlay 0/1s for unweighted network</a:t>
            </a:r>
          </a:p>
          <a:p>
            <a:r>
              <a:rPr lang="en-US" dirty="0"/>
              <a:t>- Here’s what the model looks like after the simulation and once we have weight values</a:t>
            </a:r>
          </a:p>
        </p:txBody>
      </p:sp>
      <p:sp>
        <p:nvSpPr>
          <p:cNvPr id="4" name="Slide Number Placeholder 3"/>
          <p:cNvSpPr>
            <a:spLocks noGrp="1"/>
          </p:cNvSpPr>
          <p:nvPr>
            <p:ph type="sldNum" sz="quarter" idx="10"/>
          </p:nvPr>
        </p:nvSpPr>
        <p:spPr/>
        <p:txBody>
          <a:bodyPr/>
          <a:lstStyle/>
          <a:p>
            <a:fld id="{AA71EC1C-5ADC-44AF-BC95-94CFA2649419}" type="slidenum">
              <a:rPr lang="en-US" smtClean="0"/>
              <a:t>14</a:t>
            </a:fld>
            <a:endParaRPr lang="en-US"/>
          </a:p>
        </p:txBody>
      </p:sp>
    </p:spTree>
    <p:extLst>
      <p:ext uri="{BB962C8B-B14F-4D97-AF65-F5344CB8AC3E}">
        <p14:creationId xmlns:p14="http://schemas.microsoft.com/office/powerpoint/2010/main" val="2184441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D8D91A-A2EE-4B54-B3C6-F6C67903BA9C}" type="datetime1">
              <a:rPr lang="en-US" smtClean="0"/>
              <a:pPr/>
              <a:t>3/23/18</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9785C6-EBAF-49D5-AD4D-BABF4DFAAD59}" type="datetime1">
              <a:rPr lang="en-US" smtClean="0"/>
              <a:pPr/>
              <a:t>3/23/18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404122-9A3A-4FD8-98B8-22631F32846C}" type="datetime1">
              <a:rPr lang="en-US" smtClean="0"/>
              <a:pPr/>
              <a:t>3/23/18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259A7B8-0EC4-44C9-AFEF-25E144F11C06}" type="datetime1">
              <a:rPr lang="en-US" smtClean="0"/>
              <a:pPr/>
              <a:t>3/23/18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BB47B5-C739-4DAE-AACD-CC58CA843AC4}" type="datetime1">
              <a:rPr lang="en-US" smtClean="0"/>
              <a:pPr/>
              <a:t>3/23/18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72AE48-94E6-46E0-BE32-5F0716DE9115}" type="datetime1">
              <a:rPr lang="en-US" smtClean="0"/>
              <a:pPr/>
              <a:t>3/23/18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84C285-8BCE-48FC-97D9-E2837AF38351}" type="datetime1">
              <a:rPr lang="en-US" smtClean="0"/>
              <a:pPr/>
              <a:t>3/23/18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84A37A-AFC2-4A01-80A1-FC20F2C0D5BB}"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E70D3E6-EF16-4488-94A4-211508FE4682}" type="datetime1">
              <a:rPr lang="en-US" smtClean="0"/>
              <a:pPr/>
              <a:t>3/23/18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77FB3B-20DA-4D0E-BF16-8262B7156612}" type="datetime1">
              <a:rPr lang="en-US" smtClean="0"/>
              <a:pPr/>
              <a:t>3/23/18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273C2C-6BD0-40EC-8D8D-4D51F089C5EB}" type="datetime1">
              <a:rPr lang="en-US" smtClean="0"/>
              <a:pPr/>
              <a:t>3/23/18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377F5C-EDA7-4864-9756-35769B0E62CF}" type="datetime1">
              <a:rPr lang="en-US" smtClean="0"/>
              <a:pPr/>
              <a:t>3/23/18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88B99C93-F56F-46AB-9EB8-53614A95B15F}" type="datetime1">
              <a:rPr lang="en-US" smtClean="0"/>
              <a:pPr/>
              <a:t>3/23/18</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FA84A37A-AFC2-4A01-80A1-FC20F2C0D5B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4049" r:id="rId1"/>
    <p:sldLayoutId id="2147484050" r:id="rId2"/>
    <p:sldLayoutId id="2147484051" r:id="rId3"/>
    <p:sldLayoutId id="2147484052" r:id="rId4"/>
    <p:sldLayoutId id="2147484053" r:id="rId5"/>
    <p:sldLayoutId id="2147484054" r:id="rId6"/>
    <p:sldLayoutId id="2147484055" r:id="rId7"/>
    <p:sldLayoutId id="2147484056" r:id="rId8"/>
    <p:sldLayoutId id="2147484057" r:id="rId9"/>
    <p:sldLayoutId id="2147484058" r:id="rId10"/>
    <p:sldLayoutId id="2147484059" r:id="rId11"/>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wmf"/><Relationship Id="rId5" Type="http://schemas.openxmlformats.org/officeDocument/2006/relationships/oleObject" Target="../embeddings/oleObject1.bin"/><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642805" y="1259726"/>
            <a:ext cx="8095128" cy="1927225"/>
          </a:xfrm>
        </p:spPr>
        <p:txBody>
          <a:bodyPr>
            <a:normAutofit/>
          </a:bodyPr>
          <a:lstStyle/>
          <a:p>
            <a:r>
              <a:rPr lang="en-US" sz="3600" b="1" cap="none" dirty="0">
                <a:latin typeface="+mn-lt"/>
              </a:rPr>
              <a:t>Extending the visualization capabilities of GRNsight: </a:t>
            </a:r>
            <a:r>
              <a:rPr lang="en-US" sz="2700" b="1" cap="none" dirty="0">
                <a:latin typeface="+mn-lt"/>
              </a:rPr>
              <a:t>a web application for visualizing models of gene regulatory networks</a:t>
            </a:r>
            <a:endParaRPr lang="en-US" sz="3100" b="1" cap="none" dirty="0">
              <a:latin typeface="+mn-lt"/>
            </a:endParaRPr>
          </a:p>
        </p:txBody>
      </p:sp>
      <p:sp>
        <p:nvSpPr>
          <p:cNvPr id="2" name="Subtitle 1"/>
          <p:cNvSpPr>
            <a:spLocks noGrp="1"/>
          </p:cNvSpPr>
          <p:nvPr>
            <p:ph type="subTitle" idx="1"/>
          </p:nvPr>
        </p:nvSpPr>
        <p:spPr>
          <a:xfrm>
            <a:off x="642805" y="3485521"/>
            <a:ext cx="8138124" cy="3170774"/>
          </a:xfrm>
        </p:spPr>
        <p:txBody>
          <a:bodyPr>
            <a:noAutofit/>
          </a:bodyPr>
          <a:lstStyle/>
          <a:p>
            <a:r>
              <a:rPr lang="en-US" sz="2000" b="1" dirty="0"/>
              <a:t>Eileen J. Choe</a:t>
            </a:r>
          </a:p>
          <a:p>
            <a:r>
              <a:rPr lang="en-US" sz="2000" dirty="0"/>
              <a:t>Department of Electrical Engineering and Computer Science</a:t>
            </a:r>
          </a:p>
          <a:p>
            <a:r>
              <a:rPr lang="en-US" sz="2000" dirty="0"/>
              <a:t>Loyola Marymount University</a:t>
            </a:r>
          </a:p>
          <a:p>
            <a:endParaRPr lang="en-US" sz="1800" dirty="0"/>
          </a:p>
          <a:p>
            <a:r>
              <a:rPr lang="en-US" sz="2000" dirty="0"/>
              <a:t>Saturday, March 24, 2018</a:t>
            </a:r>
          </a:p>
          <a:p>
            <a:r>
              <a:rPr lang="en-US" sz="2000" dirty="0"/>
              <a:t>LMU Undergraduate Research Symposium</a:t>
            </a:r>
          </a:p>
        </p:txBody>
      </p:sp>
      <p:pic>
        <p:nvPicPr>
          <p:cNvPr id="5" name="Picture 1205"/>
          <p:cNvPicPr>
            <a:picLocks noChangeAspect="1" noChangeArrowheads="1"/>
          </p:cNvPicPr>
          <p:nvPr/>
        </p:nvPicPr>
        <p:blipFill>
          <a:blip r:embed="rId3" cstate="print"/>
          <a:srcRect/>
          <a:stretch>
            <a:fillRect/>
          </a:stretch>
        </p:blipFill>
        <p:spPr bwMode="auto">
          <a:xfrm>
            <a:off x="6201341" y="5537034"/>
            <a:ext cx="2579588" cy="927517"/>
          </a:xfrm>
          <a:prstGeom prst="rect">
            <a:avLst/>
          </a:prstGeom>
          <a:noFill/>
          <a:ln w="9525">
            <a:noFill/>
            <a:miter lim="800000"/>
            <a:headEnd/>
            <a:tailEnd/>
          </a:ln>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0033" y="1608345"/>
            <a:ext cx="1322203" cy="567613"/>
          </a:xfrm>
          <a:prstGeom prst="rect">
            <a:avLst/>
          </a:prstGeom>
        </p:spPr>
      </p:pic>
    </p:spTree>
    <p:extLst>
      <p:ext uri="{BB962C8B-B14F-4D97-AF65-F5344CB8AC3E}">
        <p14:creationId xmlns:p14="http://schemas.microsoft.com/office/powerpoint/2010/main" val="1808006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878" y="723900"/>
            <a:ext cx="8229600" cy="990600"/>
          </a:xfrm>
        </p:spPr>
        <p:txBody>
          <a:bodyPr>
            <a:normAutofit/>
          </a:bodyPr>
          <a:lstStyle/>
          <a:p>
            <a:r>
              <a:rPr lang="en-US" sz="2800" b="1" dirty="0"/>
              <a:t>GRNsight fills a niche in bioinformatics visualization software</a:t>
            </a:r>
          </a:p>
        </p:txBody>
      </p:sp>
      <p:graphicFrame>
        <p:nvGraphicFramePr>
          <p:cNvPr id="7" name="Table 6"/>
          <p:cNvGraphicFramePr>
            <a:graphicFrameLocks noGrp="1"/>
          </p:cNvGraphicFramePr>
          <p:nvPr>
            <p:extLst>
              <p:ext uri="{D42A27DB-BD31-4B8C-83A1-F6EECF244321}">
                <p14:modId xmlns:p14="http://schemas.microsoft.com/office/powerpoint/2010/main" val="1091524105"/>
              </p:ext>
            </p:extLst>
          </p:nvPr>
        </p:nvGraphicFramePr>
        <p:xfrm>
          <a:off x="457200" y="2165532"/>
          <a:ext cx="8172278" cy="3254796"/>
        </p:xfrm>
        <a:graphic>
          <a:graphicData uri="http://schemas.openxmlformats.org/drawingml/2006/table">
            <a:tbl>
              <a:tblPr firstRow="1" bandRow="1"/>
              <a:tblGrid>
                <a:gridCol w="3533263">
                  <a:extLst>
                    <a:ext uri="{9D8B030D-6E8A-4147-A177-3AD203B41FA5}">
                      <a16:colId xmlns:a16="http://schemas.microsoft.com/office/drawing/2014/main" val="20000"/>
                    </a:ext>
                  </a:extLst>
                </a:gridCol>
                <a:gridCol w="4639015">
                  <a:extLst>
                    <a:ext uri="{9D8B030D-6E8A-4147-A177-3AD203B41FA5}">
                      <a16:colId xmlns:a16="http://schemas.microsoft.com/office/drawing/2014/main" val="20001"/>
                    </a:ext>
                  </a:extLst>
                </a:gridCol>
              </a:tblGrid>
              <a:tr h="813699">
                <a:tc>
                  <a:txBody>
                    <a:bodyPr/>
                    <a:lstStyle/>
                    <a:p>
                      <a:pPr algn="ctr"/>
                      <a:r>
                        <a:rPr lang="en-US" sz="2000" b="1" dirty="0" err="1"/>
                        <a:t>Cytoscape</a:t>
                      </a:r>
                      <a:r>
                        <a:rPr lang="en-US" sz="2000" b="1" baseline="0" dirty="0"/>
                        <a:t> and </a:t>
                      </a:r>
                      <a:r>
                        <a:rPr lang="en-US" sz="2000" b="1" baseline="0" dirty="0" err="1"/>
                        <a:t>Gephi</a:t>
                      </a:r>
                      <a:endParaRPr lang="en-US" sz="2000" b="1" dirty="0"/>
                    </a:p>
                  </a:txBody>
                  <a:tcPr anchor="ctr">
                    <a:solidFill>
                      <a:schemeClr val="bg1">
                        <a:lumMod val="75000"/>
                      </a:schemeClr>
                    </a:solidFill>
                  </a:tcPr>
                </a:tc>
                <a:tc>
                  <a:txBody>
                    <a:bodyPr/>
                    <a:lstStyle/>
                    <a:p>
                      <a:pPr algn="ctr"/>
                      <a:r>
                        <a:rPr lang="en-US" sz="2000" b="1" dirty="0" err="1"/>
                        <a:t>GRNsight</a:t>
                      </a:r>
                      <a:endParaRPr lang="en-US" sz="2000" b="1" dirty="0"/>
                    </a:p>
                  </a:txBody>
                  <a:tcPr anchor="ctr">
                    <a:solidFill>
                      <a:schemeClr val="bg1">
                        <a:lumMod val="75000"/>
                      </a:schemeClr>
                    </a:solidFill>
                  </a:tcPr>
                </a:tc>
                <a:extLst>
                  <a:ext uri="{0D108BD9-81ED-4DB2-BD59-A6C34878D82A}">
                    <a16:rowId xmlns:a16="http://schemas.microsoft.com/office/drawing/2014/main" val="10000"/>
                  </a:ext>
                </a:extLst>
              </a:tr>
              <a:tr h="813699">
                <a:tc>
                  <a:txBody>
                    <a:bodyPr/>
                    <a:lstStyle/>
                    <a:p>
                      <a:pPr algn="ctr"/>
                      <a:r>
                        <a:rPr lang="en-US" sz="2000" b="1" dirty="0"/>
                        <a:t>Optimized for large-scale</a:t>
                      </a:r>
                      <a:r>
                        <a:rPr lang="en-US" sz="2000" b="1" baseline="0" dirty="0"/>
                        <a:t> graphs.</a:t>
                      </a:r>
                      <a:endParaRPr lang="en-US" sz="2000" b="1" dirty="0"/>
                    </a:p>
                  </a:txBody>
                  <a:tcPr anchor="ctr"/>
                </a:tc>
                <a:tc>
                  <a:txBody>
                    <a:bodyPr/>
                    <a:lstStyle/>
                    <a:p>
                      <a:pPr marL="342900" indent="-342900" algn="l">
                        <a:buFont typeface="Wingdings" charset="2"/>
                        <a:buChar char="ü"/>
                      </a:pPr>
                      <a:r>
                        <a:rPr lang="en-US" sz="2000" b="1" dirty="0"/>
                        <a:t>Optimized for small- to medium- scale graphs.</a:t>
                      </a:r>
                    </a:p>
                  </a:txBody>
                  <a:tcPr anchor="ctr"/>
                </a:tc>
                <a:extLst>
                  <a:ext uri="{0D108BD9-81ED-4DB2-BD59-A6C34878D82A}">
                    <a16:rowId xmlns:a16="http://schemas.microsoft.com/office/drawing/2014/main" val="10001"/>
                  </a:ext>
                </a:extLst>
              </a:tr>
              <a:tr h="813699">
                <a:tc>
                  <a:txBody>
                    <a:bodyPr/>
                    <a:lstStyle/>
                    <a:p>
                      <a:pPr algn="ctr"/>
                      <a:r>
                        <a:rPr lang="en-US" sz="2000" b="1" dirty="0"/>
                        <a:t>Must be installed.</a:t>
                      </a:r>
                    </a:p>
                  </a:txBody>
                  <a:tcPr anchor="ctr"/>
                </a:tc>
                <a:tc>
                  <a:txBody>
                    <a:bodyPr/>
                    <a:lstStyle/>
                    <a:p>
                      <a:pPr marL="342900" indent="-342900" algn="l">
                        <a:buFont typeface="Wingdings" charset="2"/>
                        <a:buChar char="ü"/>
                      </a:pPr>
                      <a:r>
                        <a:rPr lang="en-US" sz="2000" b="1" dirty="0"/>
                        <a:t>Exists as a web application.</a:t>
                      </a:r>
                    </a:p>
                  </a:txBody>
                  <a:tcPr anchor="ctr"/>
                </a:tc>
                <a:extLst>
                  <a:ext uri="{0D108BD9-81ED-4DB2-BD59-A6C34878D82A}">
                    <a16:rowId xmlns:a16="http://schemas.microsoft.com/office/drawing/2014/main" val="10002"/>
                  </a:ext>
                </a:extLst>
              </a:tr>
              <a:tr h="813699">
                <a:tc>
                  <a:txBody>
                    <a:bodyPr/>
                    <a:lstStyle/>
                    <a:p>
                      <a:pPr algn="ctr"/>
                      <a:r>
                        <a:rPr lang="en-US" sz="2000" b="1" dirty="0"/>
                        <a:t>Several</a:t>
                      </a:r>
                      <a:r>
                        <a:rPr lang="en-US" sz="2000" b="1" baseline="0" dirty="0"/>
                        <a:t> complex features in addition to visualization.</a:t>
                      </a:r>
                      <a:endParaRPr lang="en-US" sz="2000" b="1" dirty="0"/>
                    </a:p>
                  </a:txBody>
                  <a:tcPr anchor="ctr"/>
                </a:tc>
                <a:tc>
                  <a:txBody>
                    <a:bodyPr/>
                    <a:lstStyle/>
                    <a:p>
                      <a:pPr marL="342900" indent="-342900" algn="l">
                        <a:buFont typeface="Wingdings" charset="2"/>
                        <a:buChar char="ü"/>
                      </a:pPr>
                      <a:r>
                        <a:rPr lang="en-US" sz="2000" b="1" dirty="0"/>
                        <a:t>Easy to use, and</a:t>
                      </a:r>
                      <a:r>
                        <a:rPr lang="en-US" sz="2000" b="1" baseline="0" dirty="0"/>
                        <a:t> easily interpretable visualizations.</a:t>
                      </a:r>
                      <a:endParaRPr lang="en-US" sz="2000" b="1" dirty="0"/>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523423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7">
            <a:extLst>
              <a:ext uri="{FF2B5EF4-FFF2-40B4-BE49-F238E27FC236}">
                <a16:creationId xmlns:a16="http://schemas.microsoft.com/office/drawing/2014/main" id="{9E25CE0E-2773-6F4E-B4B9-DBBABDC8440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8800" y="1422400"/>
            <a:ext cx="6495317" cy="4503420"/>
          </a:xfrm>
        </p:spPr>
      </p:pic>
      <p:sp>
        <p:nvSpPr>
          <p:cNvPr id="12" name="TextBox 11">
            <a:extLst>
              <a:ext uri="{FF2B5EF4-FFF2-40B4-BE49-F238E27FC236}">
                <a16:creationId xmlns:a16="http://schemas.microsoft.com/office/drawing/2014/main" id="{EAF348A7-346C-DB46-AF40-9E10BF0E8358}"/>
              </a:ext>
            </a:extLst>
          </p:cNvPr>
          <p:cNvSpPr txBox="1"/>
          <p:nvPr/>
        </p:nvSpPr>
        <p:spPr>
          <a:xfrm>
            <a:off x="2476498" y="5242591"/>
            <a:ext cx="6517033" cy="1569660"/>
          </a:xfrm>
          <a:prstGeom prst="rect">
            <a:avLst/>
          </a:prstGeom>
          <a:solidFill>
            <a:srgbClr val="93A299"/>
          </a:solidFill>
        </p:spPr>
        <p:txBody>
          <a:bodyPr wrap="square" rtlCol="0">
            <a:spAutoFit/>
          </a:bodyPr>
          <a:lstStyle/>
          <a:p>
            <a:pPr marL="457200" indent="-457200">
              <a:buFont typeface="Wingdings" charset="2"/>
              <a:buChar char="ü"/>
            </a:pPr>
            <a:r>
              <a:rPr lang="en-US" sz="2400" dirty="0">
                <a:solidFill>
                  <a:schemeClr val="bg1"/>
                </a:solidFill>
              </a:rPr>
              <a:t>Allow users to customize normalization factor for edge thickness so that multiple graphs can be generated on the same scale.</a:t>
            </a:r>
          </a:p>
        </p:txBody>
      </p:sp>
      <p:sp>
        <p:nvSpPr>
          <p:cNvPr id="14" name="TextBox 13">
            <a:extLst>
              <a:ext uri="{FF2B5EF4-FFF2-40B4-BE49-F238E27FC236}">
                <a16:creationId xmlns:a16="http://schemas.microsoft.com/office/drawing/2014/main" id="{C7EE9289-73BC-D84F-AC02-82FB556F24E7}"/>
              </a:ext>
            </a:extLst>
          </p:cNvPr>
          <p:cNvSpPr txBox="1"/>
          <p:nvPr/>
        </p:nvSpPr>
        <p:spPr>
          <a:xfrm>
            <a:off x="2476499" y="5854737"/>
            <a:ext cx="6517033" cy="800219"/>
          </a:xfrm>
          <a:prstGeom prst="rect">
            <a:avLst/>
          </a:prstGeom>
          <a:solidFill>
            <a:srgbClr val="93A299"/>
          </a:solidFill>
        </p:spPr>
        <p:txBody>
          <a:bodyPr wrap="square" rtlCol="0">
            <a:spAutoFit/>
          </a:bodyPr>
          <a:lstStyle/>
          <a:p>
            <a:pPr marL="457200" indent="-457200">
              <a:buFont typeface="Wingdings" charset="2"/>
              <a:buChar char="ü"/>
            </a:pPr>
            <a:r>
              <a:rPr lang="en-US" sz="2300" dirty="0">
                <a:solidFill>
                  <a:schemeClr val="bg1"/>
                </a:solidFill>
              </a:rPr>
              <a:t>Allow users to zoom and scroll within the graph viewport.</a:t>
            </a:r>
          </a:p>
        </p:txBody>
      </p:sp>
      <p:sp>
        <p:nvSpPr>
          <p:cNvPr id="13" name="TextBox 12">
            <a:extLst>
              <a:ext uri="{FF2B5EF4-FFF2-40B4-BE49-F238E27FC236}">
                <a16:creationId xmlns:a16="http://schemas.microsoft.com/office/drawing/2014/main" id="{934D5A2F-DBA5-BE40-980D-CF01C574E43A}"/>
              </a:ext>
            </a:extLst>
          </p:cNvPr>
          <p:cNvSpPr txBox="1"/>
          <p:nvPr/>
        </p:nvSpPr>
        <p:spPr>
          <a:xfrm>
            <a:off x="2476498" y="5240540"/>
            <a:ext cx="6517033" cy="1569660"/>
          </a:xfrm>
          <a:prstGeom prst="rect">
            <a:avLst/>
          </a:prstGeom>
          <a:solidFill>
            <a:srgbClr val="93A299"/>
          </a:solidFill>
        </p:spPr>
        <p:txBody>
          <a:bodyPr wrap="square" rtlCol="0">
            <a:spAutoFit/>
          </a:bodyPr>
          <a:lstStyle/>
          <a:p>
            <a:pPr marL="457200" indent="-457200">
              <a:buFont typeface="Wingdings" charset="2"/>
              <a:buChar char="ü"/>
            </a:pPr>
            <a:r>
              <a:rPr lang="en-US" sz="2400" dirty="0">
                <a:solidFill>
                  <a:schemeClr val="bg1"/>
                </a:solidFill>
              </a:rPr>
              <a:t>Allow users to customize gray edge threshold so that a user can decide the threshold to determining if a relationship is weak.</a:t>
            </a:r>
          </a:p>
        </p:txBody>
      </p:sp>
      <p:sp>
        <p:nvSpPr>
          <p:cNvPr id="4" name="Title 1">
            <a:extLst>
              <a:ext uri="{FF2B5EF4-FFF2-40B4-BE49-F238E27FC236}">
                <a16:creationId xmlns:a16="http://schemas.microsoft.com/office/drawing/2014/main" id="{E3131F77-46D2-4349-8517-839761E64FA9}"/>
              </a:ext>
            </a:extLst>
          </p:cNvPr>
          <p:cNvSpPr>
            <a:spLocks noGrp="1"/>
          </p:cNvSpPr>
          <p:nvPr>
            <p:ph type="title"/>
          </p:nvPr>
        </p:nvSpPr>
        <p:spPr>
          <a:xfrm>
            <a:off x="457200" y="533400"/>
            <a:ext cx="8229600" cy="787399"/>
          </a:xfrm>
        </p:spPr>
        <p:txBody>
          <a:bodyPr>
            <a:noAutofit/>
          </a:bodyPr>
          <a:lstStyle/>
          <a:p>
            <a:r>
              <a:rPr lang="en-US" sz="2800" b="1" dirty="0"/>
              <a:t>In GRNsight v2, we’ve expanded </a:t>
            </a:r>
            <a:r>
              <a:rPr lang="en-US" sz="2800" b="1" dirty="0" err="1"/>
              <a:t>GRNsight’s</a:t>
            </a:r>
            <a:r>
              <a:rPr lang="en-US" sz="2800" b="1" dirty="0"/>
              <a:t> visual and analytic feature set</a:t>
            </a:r>
          </a:p>
        </p:txBody>
      </p:sp>
      <p:sp>
        <p:nvSpPr>
          <p:cNvPr id="6" name="Rectangle 5">
            <a:extLst>
              <a:ext uri="{FF2B5EF4-FFF2-40B4-BE49-F238E27FC236}">
                <a16:creationId xmlns:a16="http://schemas.microsoft.com/office/drawing/2014/main" id="{C0D3C484-5C95-4645-A8E2-54319D5FD58C}"/>
              </a:ext>
            </a:extLst>
          </p:cNvPr>
          <p:cNvSpPr/>
          <p:nvPr/>
        </p:nvSpPr>
        <p:spPr>
          <a:xfrm>
            <a:off x="558800" y="3653502"/>
            <a:ext cx="1049817" cy="2070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2419041-A36F-314B-8F5A-1EB759A775F7}"/>
              </a:ext>
            </a:extLst>
          </p:cNvPr>
          <p:cNvSpPr/>
          <p:nvPr/>
        </p:nvSpPr>
        <p:spPr>
          <a:xfrm>
            <a:off x="582268" y="4931757"/>
            <a:ext cx="1049817" cy="443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579B71E-02E5-8E4A-A713-607278F97CF5}"/>
              </a:ext>
            </a:extLst>
          </p:cNvPr>
          <p:cNvSpPr/>
          <p:nvPr/>
        </p:nvSpPr>
        <p:spPr>
          <a:xfrm>
            <a:off x="594967" y="5351742"/>
            <a:ext cx="1049818" cy="2987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1D8990A-6C91-B448-86DB-16102E28C4DB}"/>
              </a:ext>
            </a:extLst>
          </p:cNvPr>
          <p:cNvSpPr/>
          <p:nvPr/>
        </p:nvSpPr>
        <p:spPr>
          <a:xfrm>
            <a:off x="1680952" y="5034514"/>
            <a:ext cx="795548" cy="7827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F5D9745-CBE1-FB42-9B0A-445D75F3ECBD}"/>
              </a:ext>
            </a:extLst>
          </p:cNvPr>
          <p:cNvSpPr txBox="1"/>
          <p:nvPr/>
        </p:nvSpPr>
        <p:spPr>
          <a:xfrm>
            <a:off x="2476500" y="5861899"/>
            <a:ext cx="6517033" cy="800219"/>
          </a:xfrm>
          <a:prstGeom prst="rect">
            <a:avLst/>
          </a:prstGeom>
          <a:solidFill>
            <a:srgbClr val="93A299"/>
          </a:solidFill>
        </p:spPr>
        <p:txBody>
          <a:bodyPr wrap="square" rtlCol="0">
            <a:spAutoFit/>
          </a:bodyPr>
          <a:lstStyle/>
          <a:p>
            <a:pPr marL="457200" indent="-457200">
              <a:buFont typeface="Wingdings" charset="2"/>
              <a:buChar char="ü"/>
            </a:pPr>
            <a:r>
              <a:rPr lang="en-US" sz="2300" dirty="0">
                <a:solidFill>
                  <a:schemeClr val="bg1"/>
                </a:solidFill>
              </a:rPr>
              <a:t>Separated bounding box from the viewport to allow graph to reach steady state.</a:t>
            </a:r>
          </a:p>
        </p:txBody>
      </p:sp>
      <p:sp>
        <p:nvSpPr>
          <p:cNvPr id="11" name="TextBox 10">
            <a:extLst>
              <a:ext uri="{FF2B5EF4-FFF2-40B4-BE49-F238E27FC236}">
                <a16:creationId xmlns:a16="http://schemas.microsoft.com/office/drawing/2014/main" id="{93182EC4-1384-D945-BCC6-F3E6AE8D2C25}"/>
              </a:ext>
            </a:extLst>
          </p:cNvPr>
          <p:cNvSpPr txBox="1"/>
          <p:nvPr/>
        </p:nvSpPr>
        <p:spPr>
          <a:xfrm>
            <a:off x="6937829" y="2473781"/>
            <a:ext cx="2024655" cy="1200329"/>
          </a:xfrm>
          <a:prstGeom prst="rect">
            <a:avLst/>
          </a:prstGeom>
          <a:noFill/>
        </p:spPr>
        <p:txBody>
          <a:bodyPr wrap="square" rtlCol="0">
            <a:spAutoFit/>
          </a:bodyPr>
          <a:lstStyle/>
          <a:p>
            <a:pPr algn="ctr"/>
            <a:r>
              <a:rPr lang="en-US" b="1" dirty="0"/>
              <a:t>Screenshot of GRNsight v2, released June 2017</a:t>
            </a:r>
          </a:p>
        </p:txBody>
      </p:sp>
    </p:spTree>
    <p:extLst>
      <p:ext uri="{BB962C8B-B14F-4D97-AF65-F5344CB8AC3E}">
        <p14:creationId xmlns:p14="http://schemas.microsoft.com/office/powerpoint/2010/main" val="46441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4"/>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7"/>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4" grpId="0" animBg="1"/>
      <p:bldP spid="14" grpId="1" animBg="1"/>
      <p:bldP spid="13" grpId="0" animBg="1"/>
      <p:bldP spid="6" grpId="0" animBg="1"/>
      <p:bldP spid="6" grpId="1" animBg="1"/>
      <p:bldP spid="7" grpId="0" animBg="1"/>
      <p:bldP spid="7" grpId="1" animBg="1"/>
      <p:bldP spid="8" grpId="0" animBg="1"/>
      <p:bldP spid="9" grpId="0" animBg="1"/>
      <p:bldP spid="9" grpId="1" animBg="1"/>
      <p:bldP spid="10" grpId="0" animBg="1"/>
      <p:bldP spid="10"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67D5D-65C0-2745-976C-BC4F6919F177}"/>
              </a:ext>
            </a:extLst>
          </p:cNvPr>
          <p:cNvSpPr>
            <a:spLocks noGrp="1"/>
          </p:cNvSpPr>
          <p:nvPr>
            <p:ph type="title"/>
          </p:nvPr>
        </p:nvSpPr>
        <p:spPr/>
        <p:txBody>
          <a:bodyPr>
            <a:normAutofit/>
          </a:bodyPr>
          <a:lstStyle/>
          <a:p>
            <a:r>
              <a:rPr lang="en-US" sz="2800" b="1" dirty="0"/>
              <a:t>GRNsight v3 is focused on expanding visualization features</a:t>
            </a:r>
          </a:p>
        </p:txBody>
      </p:sp>
      <p:sp>
        <p:nvSpPr>
          <p:cNvPr id="3" name="Content Placeholder 2">
            <a:extLst>
              <a:ext uri="{FF2B5EF4-FFF2-40B4-BE49-F238E27FC236}">
                <a16:creationId xmlns:a16="http://schemas.microsoft.com/office/drawing/2014/main" id="{835033D6-2D40-8545-8DE2-DE8FFDB394AD}"/>
              </a:ext>
            </a:extLst>
          </p:cNvPr>
          <p:cNvSpPr>
            <a:spLocks noGrp="1"/>
          </p:cNvSpPr>
          <p:nvPr>
            <p:ph idx="1"/>
          </p:nvPr>
        </p:nvSpPr>
        <p:spPr>
          <a:xfrm>
            <a:off x="457200" y="1758462"/>
            <a:ext cx="8229600" cy="4718538"/>
          </a:xfrm>
          <a:ln>
            <a:noFill/>
          </a:ln>
        </p:spPr>
        <p:txBody>
          <a:bodyPr/>
          <a:lstStyle/>
          <a:p>
            <a:r>
              <a:rPr lang="en-US" dirty="0"/>
              <a:t>What are are alternative ways to visualize weighted networks other than the current force-directed graph?</a:t>
            </a:r>
          </a:p>
          <a:p>
            <a:pPr lvl="1"/>
            <a:r>
              <a:rPr lang="en-US" dirty="0"/>
              <a:t>Grid Layout (Jen Shin, 2018)</a:t>
            </a:r>
          </a:p>
          <a:p>
            <a:pPr marL="274320" lvl="1" indent="0">
              <a:buNone/>
            </a:pPr>
            <a:endParaRPr lang="en-US" dirty="0"/>
          </a:p>
          <a:p>
            <a:r>
              <a:rPr lang="en-US" dirty="0"/>
              <a:t>What are other data that is provided by </a:t>
            </a:r>
            <a:r>
              <a:rPr lang="en-US" dirty="0" err="1"/>
              <a:t>GRNmap</a:t>
            </a:r>
            <a:r>
              <a:rPr lang="en-US" dirty="0"/>
              <a:t> can GRNsight process and visualize other than the weights?</a:t>
            </a:r>
          </a:p>
          <a:p>
            <a:pPr lvl="1"/>
            <a:r>
              <a:rPr lang="en-US" dirty="0"/>
              <a:t>GRNsight data structure redesign (Eileen Choe, 2018)</a:t>
            </a:r>
          </a:p>
          <a:p>
            <a:pPr lvl="1"/>
            <a:r>
              <a:rPr lang="en-US" dirty="0"/>
              <a:t>Node coloring (Eileen Choe, 2018)</a:t>
            </a:r>
          </a:p>
          <a:p>
            <a:endParaRPr lang="en-US" dirty="0"/>
          </a:p>
          <a:p>
            <a:endParaRPr lang="en-US" dirty="0"/>
          </a:p>
        </p:txBody>
      </p:sp>
    </p:spTree>
    <p:extLst>
      <p:ext uri="{BB962C8B-B14F-4D97-AF65-F5344CB8AC3E}">
        <p14:creationId xmlns:p14="http://schemas.microsoft.com/office/powerpoint/2010/main" val="1439642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4"/>
          <p:cNvSpPr txBox="1">
            <a:spLocks noGrp="1"/>
          </p:cNvSpPr>
          <p:nvPr>
            <p:ph idx="1"/>
          </p:nvPr>
        </p:nvSpPr>
        <p:spPr>
          <a:xfrm>
            <a:off x="292100" y="1600200"/>
            <a:ext cx="8394700" cy="4876800"/>
          </a:xfrm>
          <a:prstGeom prst="rect">
            <a:avLst/>
          </a:prstGeom>
        </p:spPr>
        <p:txBody>
          <a:bodyPr lIns="91425" tIns="91425" rIns="91425" bIns="91425" anchor="t" anchorCtr="0">
            <a:noAutofit/>
          </a:bodyPr>
          <a:lstStyle/>
          <a:p>
            <a:pPr marL="571500" lvl="0" indent="-342900">
              <a:spcBef>
                <a:spcPts val="1000"/>
              </a:spcBef>
              <a:spcAft>
                <a:spcPts val="1000"/>
              </a:spcAft>
              <a:buFont typeface="Arial"/>
              <a:buChar char="•"/>
            </a:pPr>
            <a:r>
              <a:rPr lang="en" b="1" dirty="0">
                <a:solidFill>
                  <a:schemeClr val="bg1">
                    <a:lumMod val="50000"/>
                  </a:schemeClr>
                </a:solidFill>
              </a:rPr>
              <a:t>Gene regulatory networks (GRNs) consist of genes, transcription factors, and the regulatory relationships between them.</a:t>
            </a:r>
          </a:p>
          <a:p>
            <a:pPr marL="571500" lvl="0" indent="-342900">
              <a:spcBef>
                <a:spcPts val="0"/>
              </a:spcBef>
              <a:spcAft>
                <a:spcPts val="1000"/>
              </a:spcAft>
              <a:buFont typeface="Arial"/>
              <a:buChar char="•"/>
            </a:pPr>
            <a:r>
              <a:rPr lang="en" b="1" dirty="0">
                <a:solidFill>
                  <a:schemeClr val="bg1">
                    <a:lumMod val="50000"/>
                  </a:schemeClr>
                </a:solidFill>
              </a:rPr>
              <a:t>GRNsight is an open source web application and service for visualizing models of gene regulatory networks.</a:t>
            </a:r>
          </a:p>
          <a:p>
            <a:pPr marL="571500" lvl="0" indent="-342900">
              <a:spcBef>
                <a:spcPts val="0"/>
              </a:spcBef>
              <a:spcAft>
                <a:spcPts val="1000"/>
              </a:spcAft>
              <a:buFont typeface="Arial"/>
              <a:buChar char="•"/>
            </a:pPr>
            <a:r>
              <a:rPr lang="en-US" b="1" dirty="0"/>
              <a:t>In GRNsight </a:t>
            </a:r>
            <a:r>
              <a:rPr lang="en" b="1" dirty="0"/>
              <a:t>version 3.0</a:t>
            </a:r>
            <a:r>
              <a:rPr lang="en-US" b="1" dirty="0"/>
              <a:t>, the Excel spreadsheet controller was redesigned to process data from the entire </a:t>
            </a:r>
            <a:r>
              <a:rPr lang="en-US" b="1" dirty="0" err="1"/>
              <a:t>GRNmap</a:t>
            </a:r>
            <a:r>
              <a:rPr lang="en-US" b="1" dirty="0"/>
              <a:t> input or output workbook.</a:t>
            </a:r>
          </a:p>
          <a:p>
            <a:pPr marL="571500" indent="-342900">
              <a:spcBef>
                <a:spcPts val="0"/>
              </a:spcBef>
              <a:spcAft>
                <a:spcPts val="1000"/>
              </a:spcAft>
              <a:buFont typeface="Arial"/>
              <a:buChar char="•"/>
            </a:pPr>
            <a:r>
              <a:rPr lang="en-US" b="1" dirty="0">
                <a:solidFill>
                  <a:schemeClr val="bg1">
                    <a:lumMod val="50000"/>
                  </a:schemeClr>
                </a:solidFill>
              </a:rPr>
              <a:t>In GRNsight version 3.0, a node coloring feature for visualizing gene expression was added.</a:t>
            </a:r>
          </a:p>
          <a:p>
            <a:pPr marL="571500" lvl="0" indent="-342900" rtl="0">
              <a:spcBef>
                <a:spcPts val="0"/>
              </a:spcBef>
              <a:spcAft>
                <a:spcPts val="1000"/>
              </a:spcAft>
              <a:buFont typeface="Arial"/>
              <a:buChar char="•"/>
            </a:pPr>
            <a:endParaRPr lang="en" b="1" dirty="0">
              <a:solidFill>
                <a:schemeClr val="tx1"/>
              </a:solidFill>
            </a:endParaRPr>
          </a:p>
        </p:txBody>
      </p:sp>
      <p:sp>
        <p:nvSpPr>
          <p:cNvPr id="3" name="Title 1"/>
          <p:cNvSpPr>
            <a:spLocks noGrp="1"/>
          </p:cNvSpPr>
          <p:nvPr>
            <p:ph type="title"/>
          </p:nvPr>
        </p:nvSpPr>
        <p:spPr>
          <a:xfrm>
            <a:off x="457200" y="533400"/>
            <a:ext cx="8229600" cy="990600"/>
          </a:xfrm>
        </p:spPr>
        <p:txBody>
          <a:bodyPr/>
          <a:lstStyle/>
          <a:p>
            <a:r>
              <a:rPr lang="en-US" sz="2800" b="1" dirty="0"/>
              <a:t>Outline</a:t>
            </a:r>
          </a:p>
        </p:txBody>
      </p:sp>
    </p:spTree>
    <p:extLst>
      <p:ext uri="{BB962C8B-B14F-4D97-AF65-F5344CB8AC3E}">
        <p14:creationId xmlns:p14="http://schemas.microsoft.com/office/powerpoint/2010/main" val="1240384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0197AC-0642-BC4F-A580-D8456BE21E65}"/>
              </a:ext>
            </a:extLst>
          </p:cNvPr>
          <p:cNvSpPr>
            <a:spLocks noGrp="1"/>
          </p:cNvSpPr>
          <p:nvPr>
            <p:ph type="title"/>
          </p:nvPr>
        </p:nvSpPr>
        <p:spPr>
          <a:xfrm>
            <a:off x="457199" y="856343"/>
            <a:ext cx="8229600" cy="990600"/>
          </a:xfrm>
        </p:spPr>
        <p:txBody>
          <a:bodyPr>
            <a:noAutofit/>
          </a:bodyPr>
          <a:lstStyle/>
          <a:p>
            <a:r>
              <a:rPr lang="en-US" sz="2800" b="1" dirty="0"/>
              <a:t>GRNsight was originally designed to process the weight parameters from a </a:t>
            </a:r>
            <a:r>
              <a:rPr lang="en-US" sz="2800" b="1" dirty="0" err="1"/>
              <a:t>GRNmap</a:t>
            </a:r>
            <a:r>
              <a:rPr lang="en-US" sz="2800" b="1" dirty="0"/>
              <a:t> input or output Excel workbook</a:t>
            </a:r>
          </a:p>
        </p:txBody>
      </p:sp>
      <p:sp>
        <p:nvSpPr>
          <p:cNvPr id="10" name="TextBox 9">
            <a:extLst>
              <a:ext uri="{FF2B5EF4-FFF2-40B4-BE49-F238E27FC236}">
                <a16:creationId xmlns:a16="http://schemas.microsoft.com/office/drawing/2014/main" id="{EA91967F-1B12-EC48-B121-B0FC50AC62B8}"/>
              </a:ext>
            </a:extLst>
          </p:cNvPr>
          <p:cNvSpPr txBox="1"/>
          <p:nvPr/>
        </p:nvSpPr>
        <p:spPr>
          <a:xfrm>
            <a:off x="359227" y="2303565"/>
            <a:ext cx="8425544" cy="830997"/>
          </a:xfrm>
          <a:prstGeom prst="rect">
            <a:avLst/>
          </a:prstGeom>
          <a:noFill/>
        </p:spPr>
        <p:txBody>
          <a:bodyPr wrap="square" rtlCol="0">
            <a:spAutoFit/>
          </a:bodyPr>
          <a:lstStyle/>
          <a:p>
            <a:r>
              <a:rPr lang="en-US" sz="2400" dirty="0"/>
              <a:t>Adjacency matrix values correspond to the magnitude of a regulatory relationship of a regulator to a target.</a:t>
            </a:r>
          </a:p>
        </p:txBody>
      </p:sp>
      <p:pic>
        <p:nvPicPr>
          <p:cNvPr id="9" name="Picture 8">
            <a:extLst>
              <a:ext uri="{FF2B5EF4-FFF2-40B4-BE49-F238E27FC236}">
                <a16:creationId xmlns:a16="http://schemas.microsoft.com/office/drawing/2014/main" id="{6CA7123D-4047-D842-948F-E46A5CD0CA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024" y="3327416"/>
            <a:ext cx="8327572" cy="2520832"/>
          </a:xfrm>
          <a:prstGeom prst="rect">
            <a:avLst/>
          </a:prstGeom>
          <a:ln w="38100">
            <a:solidFill>
              <a:schemeClr val="accent1"/>
            </a:solidFill>
          </a:ln>
        </p:spPr>
      </p:pic>
      <p:pic>
        <p:nvPicPr>
          <p:cNvPr id="16" name="Picture 15">
            <a:extLst>
              <a:ext uri="{FF2B5EF4-FFF2-40B4-BE49-F238E27FC236}">
                <a16:creationId xmlns:a16="http://schemas.microsoft.com/office/drawing/2014/main" id="{664AE5FF-F36E-2240-B499-AB25C061DC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307" y="3327416"/>
            <a:ext cx="8337383" cy="2520832"/>
          </a:xfrm>
          <a:prstGeom prst="rect">
            <a:avLst/>
          </a:prstGeom>
          <a:ln w="38100">
            <a:solidFill>
              <a:schemeClr val="accent1"/>
            </a:solidFill>
          </a:ln>
        </p:spPr>
      </p:pic>
      <p:sp>
        <p:nvSpPr>
          <p:cNvPr id="17" name="TextBox 16">
            <a:extLst>
              <a:ext uri="{FF2B5EF4-FFF2-40B4-BE49-F238E27FC236}">
                <a16:creationId xmlns:a16="http://schemas.microsoft.com/office/drawing/2014/main" id="{AB272490-C4F4-DC4E-8C81-B1575F5FEF38}"/>
              </a:ext>
            </a:extLst>
          </p:cNvPr>
          <p:cNvSpPr txBox="1"/>
          <p:nvPr/>
        </p:nvSpPr>
        <p:spPr>
          <a:xfrm>
            <a:off x="1257021" y="5857827"/>
            <a:ext cx="6649577" cy="400110"/>
          </a:xfrm>
          <a:prstGeom prst="rect">
            <a:avLst/>
          </a:prstGeom>
          <a:noFill/>
        </p:spPr>
        <p:txBody>
          <a:bodyPr wrap="none" rtlCol="0">
            <a:spAutoFit/>
          </a:bodyPr>
          <a:lstStyle/>
          <a:p>
            <a:r>
              <a:rPr lang="en-US" sz="2000" b="1" dirty="0"/>
              <a:t>Model before </a:t>
            </a:r>
            <a:r>
              <a:rPr lang="en-US" sz="2000" b="1" dirty="0" err="1"/>
              <a:t>GRNmap</a:t>
            </a:r>
            <a:r>
              <a:rPr lang="en-US" sz="2000" b="1" dirty="0"/>
              <a:t> simulation only has 0s and 1s</a:t>
            </a:r>
          </a:p>
        </p:txBody>
      </p:sp>
      <p:sp>
        <p:nvSpPr>
          <p:cNvPr id="18" name="TextBox 17">
            <a:extLst>
              <a:ext uri="{FF2B5EF4-FFF2-40B4-BE49-F238E27FC236}">
                <a16:creationId xmlns:a16="http://schemas.microsoft.com/office/drawing/2014/main" id="{37844FE4-568A-F140-B567-F9BE37150578}"/>
              </a:ext>
            </a:extLst>
          </p:cNvPr>
          <p:cNvSpPr txBox="1"/>
          <p:nvPr/>
        </p:nvSpPr>
        <p:spPr>
          <a:xfrm>
            <a:off x="781730" y="5863647"/>
            <a:ext cx="7600157" cy="400110"/>
          </a:xfrm>
          <a:prstGeom prst="rect">
            <a:avLst/>
          </a:prstGeom>
          <a:noFill/>
        </p:spPr>
        <p:txBody>
          <a:bodyPr wrap="none" rtlCol="0">
            <a:spAutoFit/>
          </a:bodyPr>
          <a:lstStyle/>
          <a:p>
            <a:r>
              <a:rPr lang="en-US" sz="2000" b="1" dirty="0"/>
              <a:t>Model after </a:t>
            </a:r>
            <a:r>
              <a:rPr lang="en-US" sz="2000" b="1" dirty="0" err="1"/>
              <a:t>GRNmap</a:t>
            </a:r>
            <a:r>
              <a:rPr lang="en-US" sz="2000" b="1" dirty="0"/>
              <a:t> simulation has estimated weight values </a:t>
            </a:r>
          </a:p>
        </p:txBody>
      </p:sp>
    </p:spTree>
    <p:extLst>
      <p:ext uri="{BB962C8B-B14F-4D97-AF65-F5344CB8AC3E}">
        <p14:creationId xmlns:p14="http://schemas.microsoft.com/office/powerpoint/2010/main" val="2466804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5D95A-E193-E04B-BFCA-73B23D984B10}"/>
              </a:ext>
            </a:extLst>
          </p:cNvPr>
          <p:cNvSpPr>
            <a:spLocks noGrp="1"/>
          </p:cNvSpPr>
          <p:nvPr>
            <p:ph type="title"/>
          </p:nvPr>
        </p:nvSpPr>
        <p:spPr>
          <a:xfrm>
            <a:off x="457200" y="140040"/>
            <a:ext cx="8229600" cy="1407885"/>
          </a:xfrm>
        </p:spPr>
        <p:txBody>
          <a:bodyPr>
            <a:normAutofit/>
          </a:bodyPr>
          <a:lstStyle/>
          <a:p>
            <a:r>
              <a:rPr lang="en-US" sz="3100" b="1" dirty="0" err="1"/>
              <a:t>GRNmap</a:t>
            </a:r>
            <a:r>
              <a:rPr lang="en-US" sz="3100" b="1" dirty="0"/>
              <a:t> workbooks have other worksheets that contain additional data about the GRN</a:t>
            </a:r>
            <a:endParaRPr lang="en-US" dirty="0"/>
          </a:p>
        </p:txBody>
      </p:sp>
      <p:sp>
        <p:nvSpPr>
          <p:cNvPr id="3" name="Content Placeholder 2">
            <a:extLst>
              <a:ext uri="{FF2B5EF4-FFF2-40B4-BE49-F238E27FC236}">
                <a16:creationId xmlns:a16="http://schemas.microsoft.com/office/drawing/2014/main" id="{BFCA56F3-7AD5-8347-88DA-524EDCB7A35E}"/>
              </a:ext>
            </a:extLst>
          </p:cNvPr>
          <p:cNvSpPr>
            <a:spLocks noGrp="1"/>
          </p:cNvSpPr>
          <p:nvPr>
            <p:ph idx="1"/>
          </p:nvPr>
        </p:nvSpPr>
        <p:spPr>
          <a:xfrm>
            <a:off x="283029" y="1897641"/>
            <a:ext cx="4288971" cy="4744408"/>
          </a:xfrm>
        </p:spPr>
        <p:txBody>
          <a:bodyPr>
            <a:normAutofit lnSpcReduction="10000"/>
          </a:bodyPr>
          <a:lstStyle/>
          <a:p>
            <a:pPr marL="457200" indent="-457200">
              <a:buFont typeface="+mj-lt"/>
              <a:buAutoNum type="arabicPeriod"/>
            </a:pPr>
            <a:r>
              <a:rPr lang="en-US" b="1" dirty="0"/>
              <a:t>2-column worksheets</a:t>
            </a:r>
          </a:p>
          <a:p>
            <a:pPr lvl="1"/>
            <a:r>
              <a:rPr lang="en-US" dirty="0"/>
              <a:t>Simple target – value structure for each gene</a:t>
            </a:r>
          </a:p>
          <a:p>
            <a:pPr lvl="1"/>
            <a:r>
              <a:rPr lang="en-US" dirty="0"/>
              <a:t>E.g. “</a:t>
            </a:r>
            <a:r>
              <a:rPr lang="en-US" dirty="0" err="1"/>
              <a:t>production_rates</a:t>
            </a:r>
            <a:r>
              <a:rPr lang="en-US" dirty="0"/>
              <a:t>”, “</a:t>
            </a:r>
            <a:r>
              <a:rPr lang="en-US" dirty="0" err="1"/>
              <a:t>degradation_rates</a:t>
            </a:r>
            <a:r>
              <a:rPr lang="en-US" dirty="0"/>
              <a:t>”</a:t>
            </a:r>
          </a:p>
          <a:p>
            <a:pPr marL="457200" indent="-457200">
              <a:buFont typeface="+mj-lt"/>
              <a:buAutoNum type="arabicPeriod"/>
            </a:pPr>
            <a:r>
              <a:rPr lang="en-US" b="1" dirty="0"/>
              <a:t>Expression</a:t>
            </a:r>
          </a:p>
          <a:p>
            <a:pPr lvl="1"/>
            <a:r>
              <a:rPr lang="en-US" dirty="0"/>
              <a:t>Time series data</a:t>
            </a:r>
          </a:p>
          <a:p>
            <a:pPr lvl="1"/>
            <a:r>
              <a:rPr lang="en-US" dirty="0"/>
              <a:t>E.g. “wt_log2_expression”, “wt_log2_optimized_espression”</a:t>
            </a:r>
          </a:p>
          <a:p>
            <a:pPr marL="457200" indent="-457200">
              <a:buFont typeface="+mj-lt"/>
              <a:buAutoNum type="arabicPeriod"/>
            </a:pPr>
            <a:r>
              <a:rPr lang="en-US" b="1" dirty="0"/>
              <a:t>Metadata</a:t>
            </a:r>
          </a:p>
          <a:p>
            <a:pPr lvl="1"/>
            <a:r>
              <a:rPr lang="en-US" dirty="0"/>
              <a:t>Data about </a:t>
            </a:r>
            <a:r>
              <a:rPr lang="en-US" dirty="0" err="1"/>
              <a:t>GRNmap</a:t>
            </a:r>
            <a:r>
              <a:rPr lang="en-US" dirty="0"/>
              <a:t> simulation parameters</a:t>
            </a:r>
          </a:p>
          <a:p>
            <a:pPr lvl="1"/>
            <a:r>
              <a:rPr lang="en-US" dirty="0"/>
              <a:t>E.g. “</a:t>
            </a:r>
            <a:r>
              <a:rPr lang="en-US" dirty="0" err="1"/>
              <a:t>optimization_parameters</a:t>
            </a:r>
            <a:r>
              <a:rPr lang="en-US" dirty="0"/>
              <a:t>”</a:t>
            </a:r>
          </a:p>
        </p:txBody>
      </p:sp>
      <p:pic>
        <p:nvPicPr>
          <p:cNvPr id="6" name="Picture 5">
            <a:extLst>
              <a:ext uri="{FF2B5EF4-FFF2-40B4-BE49-F238E27FC236}">
                <a16:creationId xmlns:a16="http://schemas.microsoft.com/office/drawing/2014/main" id="{ED044893-9A53-434D-81F5-CEAD2873EB51}"/>
              </a:ext>
            </a:extLst>
          </p:cNvPr>
          <p:cNvPicPr>
            <a:picLocks noChangeAspect="1"/>
          </p:cNvPicPr>
          <p:nvPr/>
        </p:nvPicPr>
        <p:blipFill rotWithShape="1">
          <a:blip r:embed="rId3">
            <a:extLst>
              <a:ext uri="{28A0092B-C50C-407E-A947-70E740481C1C}">
                <a14:useLocalDpi xmlns:a14="http://schemas.microsoft.com/office/drawing/2010/main" val="0"/>
              </a:ext>
            </a:extLst>
          </a:blip>
          <a:srcRect b="49229"/>
          <a:stretch/>
        </p:blipFill>
        <p:spPr>
          <a:xfrm>
            <a:off x="4833304" y="1929495"/>
            <a:ext cx="1943100" cy="1244448"/>
          </a:xfrm>
          <a:prstGeom prst="rect">
            <a:avLst/>
          </a:prstGeom>
          <a:ln w="38100">
            <a:solidFill>
              <a:srgbClr val="93A299"/>
            </a:solidFill>
          </a:ln>
        </p:spPr>
      </p:pic>
      <p:pic>
        <p:nvPicPr>
          <p:cNvPr id="10" name="Picture 9">
            <a:extLst>
              <a:ext uri="{FF2B5EF4-FFF2-40B4-BE49-F238E27FC236}">
                <a16:creationId xmlns:a16="http://schemas.microsoft.com/office/drawing/2014/main" id="{333D5573-71B4-2E43-BF3F-CE7BE93641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3304" y="5000476"/>
            <a:ext cx="4095297" cy="1650696"/>
          </a:xfrm>
          <a:prstGeom prst="rect">
            <a:avLst/>
          </a:prstGeom>
          <a:ln w="38100">
            <a:solidFill>
              <a:srgbClr val="93A299"/>
            </a:solidFill>
          </a:ln>
        </p:spPr>
      </p:pic>
      <p:sp>
        <p:nvSpPr>
          <p:cNvPr id="11" name="Rectangle 10">
            <a:extLst>
              <a:ext uri="{FF2B5EF4-FFF2-40B4-BE49-F238E27FC236}">
                <a16:creationId xmlns:a16="http://schemas.microsoft.com/office/drawing/2014/main" id="{CF74BEC2-AD72-1545-B309-312266EE4AAD}"/>
              </a:ext>
            </a:extLst>
          </p:cNvPr>
          <p:cNvSpPr/>
          <p:nvPr/>
        </p:nvSpPr>
        <p:spPr>
          <a:xfrm>
            <a:off x="457200" y="1355709"/>
            <a:ext cx="7264400" cy="461665"/>
          </a:xfrm>
          <a:prstGeom prst="rect">
            <a:avLst/>
          </a:prstGeom>
        </p:spPr>
        <p:txBody>
          <a:bodyPr wrap="square">
            <a:spAutoFit/>
          </a:bodyPr>
          <a:lstStyle/>
          <a:p>
            <a:r>
              <a:rPr lang="en-US" sz="2400" b="1" dirty="0"/>
              <a:t>Types of formats of </a:t>
            </a:r>
            <a:r>
              <a:rPr lang="en-US" sz="2400" b="1" dirty="0" err="1"/>
              <a:t>GRNmap</a:t>
            </a:r>
            <a:r>
              <a:rPr lang="en-US" sz="2400" b="1" dirty="0"/>
              <a:t> Excel sheets:</a:t>
            </a:r>
          </a:p>
        </p:txBody>
      </p:sp>
      <p:pic>
        <p:nvPicPr>
          <p:cNvPr id="5" name="Picture 4">
            <a:extLst>
              <a:ext uri="{FF2B5EF4-FFF2-40B4-BE49-F238E27FC236}">
                <a16:creationId xmlns:a16="http://schemas.microsoft.com/office/drawing/2014/main" id="{FE0A8CFB-A4B0-8947-A0B2-743FC7C87A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3304" y="3286346"/>
            <a:ext cx="3320562" cy="1636897"/>
          </a:xfrm>
          <a:prstGeom prst="rect">
            <a:avLst/>
          </a:prstGeom>
          <a:ln w="38100">
            <a:solidFill>
              <a:srgbClr val="93A299"/>
            </a:solidFill>
          </a:ln>
        </p:spPr>
      </p:pic>
    </p:spTree>
    <p:extLst>
      <p:ext uri="{BB962C8B-B14F-4D97-AF65-F5344CB8AC3E}">
        <p14:creationId xmlns:p14="http://schemas.microsoft.com/office/powerpoint/2010/main" val="2311195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5D95A-E193-E04B-BFCA-73B23D984B10}"/>
              </a:ext>
            </a:extLst>
          </p:cNvPr>
          <p:cNvSpPr>
            <a:spLocks noGrp="1"/>
          </p:cNvSpPr>
          <p:nvPr>
            <p:ph type="title"/>
          </p:nvPr>
        </p:nvSpPr>
        <p:spPr>
          <a:xfrm>
            <a:off x="457200" y="624114"/>
            <a:ext cx="8229600" cy="769258"/>
          </a:xfrm>
        </p:spPr>
        <p:txBody>
          <a:bodyPr>
            <a:noAutofit/>
          </a:bodyPr>
          <a:lstStyle/>
          <a:p>
            <a:r>
              <a:rPr lang="en-US" sz="2800" b="1" dirty="0" err="1"/>
              <a:t>GRNsight’s</a:t>
            </a:r>
            <a:r>
              <a:rPr lang="en-US" sz="2800" b="1" dirty="0"/>
              <a:t> Excel spreadsheet parser was redesigned to process the entire </a:t>
            </a:r>
            <a:r>
              <a:rPr lang="en-US" sz="2800" b="1" dirty="0" err="1"/>
              <a:t>GRNmap</a:t>
            </a:r>
            <a:r>
              <a:rPr lang="en-US" sz="2800" b="1" dirty="0"/>
              <a:t> output</a:t>
            </a:r>
          </a:p>
        </p:txBody>
      </p:sp>
      <p:sp>
        <p:nvSpPr>
          <p:cNvPr id="3" name="Content Placeholder 2">
            <a:extLst>
              <a:ext uri="{FF2B5EF4-FFF2-40B4-BE49-F238E27FC236}">
                <a16:creationId xmlns:a16="http://schemas.microsoft.com/office/drawing/2014/main" id="{BFCA56F3-7AD5-8347-88DA-524EDCB7A35E}"/>
              </a:ext>
            </a:extLst>
          </p:cNvPr>
          <p:cNvSpPr>
            <a:spLocks noGrp="1"/>
          </p:cNvSpPr>
          <p:nvPr>
            <p:ph idx="1"/>
          </p:nvPr>
        </p:nvSpPr>
        <p:spPr>
          <a:xfrm>
            <a:off x="457200" y="1640114"/>
            <a:ext cx="8229600" cy="5070929"/>
          </a:xfrm>
        </p:spPr>
        <p:txBody>
          <a:bodyPr>
            <a:normAutofit/>
          </a:bodyPr>
          <a:lstStyle/>
          <a:p>
            <a:pPr marL="457200" indent="-457200">
              <a:buFont typeface="+mj-lt"/>
              <a:buAutoNum type="arabicPeriod"/>
            </a:pPr>
            <a:r>
              <a:rPr lang="en-US" dirty="0"/>
              <a:t>Parse, or analyze, the syntax (structure) of data and break it down into logical components</a:t>
            </a:r>
          </a:p>
          <a:p>
            <a:pPr marL="457200" indent="-457200">
              <a:buFont typeface="+mj-lt"/>
              <a:buAutoNum type="arabicPeriod"/>
            </a:pPr>
            <a:r>
              <a:rPr lang="en-US" dirty="0"/>
              <a:t>Transform data from Excel spreadsheets into JSON</a:t>
            </a:r>
          </a:p>
          <a:p>
            <a:pPr lvl="1"/>
            <a:r>
              <a:rPr lang="en-US" dirty="0"/>
              <a:t>JSON (JavaScript Object Notation) is a lightweight data format optimal for use in data visualization</a:t>
            </a:r>
          </a:p>
          <a:p>
            <a:pPr lvl="1"/>
            <a:endParaRPr lang="en-US" dirty="0"/>
          </a:p>
          <a:p>
            <a:pPr marL="274320" lvl="1" indent="0">
              <a:buNone/>
            </a:pPr>
            <a:endParaRPr lang="en-US" dirty="0"/>
          </a:p>
          <a:p>
            <a:pPr lvl="1"/>
            <a:endParaRPr lang="en-US" dirty="0"/>
          </a:p>
          <a:p>
            <a:pPr lvl="1"/>
            <a:endParaRPr lang="en-US" dirty="0"/>
          </a:p>
          <a:p>
            <a:endParaRPr lang="en-US" dirty="0"/>
          </a:p>
          <a:p>
            <a:r>
              <a:rPr lang="en-US" dirty="0"/>
              <a:t>Complete internal JSON representation of Excel input is first step towards expanding visualization capabilities of GRNsight</a:t>
            </a:r>
          </a:p>
        </p:txBody>
      </p:sp>
      <p:pic>
        <p:nvPicPr>
          <p:cNvPr id="5" name="Picture 4">
            <a:extLst>
              <a:ext uri="{FF2B5EF4-FFF2-40B4-BE49-F238E27FC236}">
                <a16:creationId xmlns:a16="http://schemas.microsoft.com/office/drawing/2014/main" id="{8B47E6C8-EDDE-4C40-801E-D65A3876E051}"/>
              </a:ext>
            </a:extLst>
          </p:cNvPr>
          <p:cNvPicPr>
            <a:picLocks noChangeAspect="1"/>
          </p:cNvPicPr>
          <p:nvPr/>
        </p:nvPicPr>
        <p:blipFill rotWithShape="1">
          <a:blip r:embed="rId2">
            <a:extLst>
              <a:ext uri="{28A0092B-C50C-407E-A947-70E740481C1C}">
                <a14:useLocalDpi xmlns:a14="http://schemas.microsoft.com/office/drawing/2010/main" val="0"/>
              </a:ext>
            </a:extLst>
          </a:blip>
          <a:srcRect b="49229"/>
          <a:stretch/>
        </p:blipFill>
        <p:spPr>
          <a:xfrm>
            <a:off x="1753507" y="3860874"/>
            <a:ext cx="1943100" cy="1244448"/>
          </a:xfrm>
          <a:prstGeom prst="rect">
            <a:avLst/>
          </a:prstGeom>
        </p:spPr>
      </p:pic>
      <p:cxnSp>
        <p:nvCxnSpPr>
          <p:cNvPr id="7" name="Straight Arrow Connector 6">
            <a:extLst>
              <a:ext uri="{FF2B5EF4-FFF2-40B4-BE49-F238E27FC236}">
                <a16:creationId xmlns:a16="http://schemas.microsoft.com/office/drawing/2014/main" id="{965F7012-0B13-574E-84AF-AA6A01332C37}"/>
              </a:ext>
            </a:extLst>
          </p:cNvPr>
          <p:cNvCxnSpPr/>
          <p:nvPr/>
        </p:nvCxnSpPr>
        <p:spPr>
          <a:xfrm>
            <a:off x="4027714" y="4287156"/>
            <a:ext cx="1088572"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B9CA3F27-A1DC-A744-9022-2F54EA7A1A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7393" y="3726170"/>
            <a:ext cx="2014764" cy="1513856"/>
          </a:xfrm>
          <a:prstGeom prst="rect">
            <a:avLst/>
          </a:prstGeom>
        </p:spPr>
      </p:pic>
    </p:spTree>
    <p:extLst>
      <p:ext uri="{BB962C8B-B14F-4D97-AF65-F5344CB8AC3E}">
        <p14:creationId xmlns:p14="http://schemas.microsoft.com/office/powerpoint/2010/main" val="1893425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4"/>
          <p:cNvSpPr txBox="1">
            <a:spLocks noGrp="1"/>
          </p:cNvSpPr>
          <p:nvPr>
            <p:ph idx="1"/>
          </p:nvPr>
        </p:nvSpPr>
        <p:spPr>
          <a:xfrm>
            <a:off x="292100" y="1600200"/>
            <a:ext cx="8394700" cy="4876800"/>
          </a:xfrm>
          <a:prstGeom prst="rect">
            <a:avLst/>
          </a:prstGeom>
        </p:spPr>
        <p:txBody>
          <a:bodyPr lIns="91425" tIns="91425" rIns="91425" bIns="91425" anchor="t" anchorCtr="0">
            <a:noAutofit/>
          </a:bodyPr>
          <a:lstStyle/>
          <a:p>
            <a:pPr marL="571500" lvl="0" indent="-342900">
              <a:spcBef>
                <a:spcPts val="1000"/>
              </a:spcBef>
              <a:spcAft>
                <a:spcPts val="1000"/>
              </a:spcAft>
              <a:buFont typeface="Arial"/>
              <a:buChar char="•"/>
            </a:pPr>
            <a:r>
              <a:rPr lang="en" b="1" dirty="0">
                <a:solidFill>
                  <a:schemeClr val="bg1">
                    <a:lumMod val="50000"/>
                  </a:schemeClr>
                </a:solidFill>
              </a:rPr>
              <a:t>Gene regulatory networks (GRNs) consist of genes, transcription factors, and the regulatory relationships between them.</a:t>
            </a:r>
          </a:p>
          <a:p>
            <a:pPr marL="571500" lvl="0" indent="-342900">
              <a:spcBef>
                <a:spcPts val="0"/>
              </a:spcBef>
              <a:spcAft>
                <a:spcPts val="1000"/>
              </a:spcAft>
              <a:buFont typeface="Arial"/>
              <a:buChar char="•"/>
            </a:pPr>
            <a:r>
              <a:rPr lang="en" b="1" dirty="0">
                <a:solidFill>
                  <a:schemeClr val="bg1">
                    <a:lumMod val="50000"/>
                  </a:schemeClr>
                </a:solidFill>
              </a:rPr>
              <a:t>GRNsight is an open source web application and service for visualizing models of gene regulatory networks.</a:t>
            </a:r>
          </a:p>
          <a:p>
            <a:pPr marL="571500" lvl="0" indent="-342900">
              <a:spcBef>
                <a:spcPts val="0"/>
              </a:spcBef>
              <a:spcAft>
                <a:spcPts val="1000"/>
              </a:spcAft>
              <a:buFont typeface="Arial"/>
              <a:buChar char="•"/>
            </a:pPr>
            <a:r>
              <a:rPr lang="en-US" b="1" dirty="0">
                <a:solidFill>
                  <a:schemeClr val="bg1">
                    <a:lumMod val="50000"/>
                  </a:schemeClr>
                </a:solidFill>
              </a:rPr>
              <a:t>In GRNsight </a:t>
            </a:r>
            <a:r>
              <a:rPr lang="en" b="1" dirty="0">
                <a:solidFill>
                  <a:schemeClr val="bg1">
                    <a:lumMod val="50000"/>
                  </a:schemeClr>
                </a:solidFill>
              </a:rPr>
              <a:t>version 3.0</a:t>
            </a:r>
            <a:r>
              <a:rPr lang="en-US" b="1" dirty="0">
                <a:solidFill>
                  <a:schemeClr val="bg1">
                    <a:lumMod val="50000"/>
                  </a:schemeClr>
                </a:solidFill>
              </a:rPr>
              <a:t>, the Excel spreadsheet controller was redesigned to process data from the entire </a:t>
            </a:r>
            <a:r>
              <a:rPr lang="en-US" b="1" dirty="0" err="1">
                <a:solidFill>
                  <a:schemeClr val="bg1">
                    <a:lumMod val="50000"/>
                  </a:schemeClr>
                </a:solidFill>
              </a:rPr>
              <a:t>GRNmap</a:t>
            </a:r>
            <a:r>
              <a:rPr lang="en-US" b="1" dirty="0">
                <a:solidFill>
                  <a:schemeClr val="bg1">
                    <a:lumMod val="50000"/>
                  </a:schemeClr>
                </a:solidFill>
              </a:rPr>
              <a:t> input or output workbook.</a:t>
            </a:r>
          </a:p>
          <a:p>
            <a:pPr marL="571500" indent="-342900">
              <a:spcBef>
                <a:spcPts val="0"/>
              </a:spcBef>
              <a:spcAft>
                <a:spcPts val="1000"/>
              </a:spcAft>
              <a:buFont typeface="Arial"/>
              <a:buChar char="•"/>
            </a:pPr>
            <a:r>
              <a:rPr lang="en-US" b="1" dirty="0"/>
              <a:t>In GRNsight version 3.0, a node coloring feature for visualizing gene expression was added.</a:t>
            </a:r>
          </a:p>
          <a:p>
            <a:pPr marL="571500" lvl="0" indent="-342900" rtl="0">
              <a:spcBef>
                <a:spcPts val="0"/>
              </a:spcBef>
              <a:spcAft>
                <a:spcPts val="1000"/>
              </a:spcAft>
              <a:buFont typeface="Arial"/>
              <a:buChar char="•"/>
            </a:pPr>
            <a:endParaRPr lang="en" b="1" dirty="0">
              <a:solidFill>
                <a:schemeClr val="tx1"/>
              </a:solidFill>
            </a:endParaRPr>
          </a:p>
        </p:txBody>
      </p:sp>
      <p:sp>
        <p:nvSpPr>
          <p:cNvPr id="3" name="Title 1"/>
          <p:cNvSpPr>
            <a:spLocks noGrp="1"/>
          </p:cNvSpPr>
          <p:nvPr>
            <p:ph type="title"/>
          </p:nvPr>
        </p:nvSpPr>
        <p:spPr>
          <a:xfrm>
            <a:off x="457200" y="533400"/>
            <a:ext cx="8229600" cy="990600"/>
          </a:xfrm>
        </p:spPr>
        <p:txBody>
          <a:bodyPr/>
          <a:lstStyle/>
          <a:p>
            <a:r>
              <a:rPr lang="en-US" sz="2800" b="1" dirty="0"/>
              <a:t>Outline</a:t>
            </a:r>
          </a:p>
        </p:txBody>
      </p:sp>
    </p:spTree>
    <p:extLst>
      <p:ext uri="{BB962C8B-B14F-4D97-AF65-F5344CB8AC3E}">
        <p14:creationId xmlns:p14="http://schemas.microsoft.com/office/powerpoint/2010/main" val="368124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248B7-6364-6B47-844D-475C542B4C0F}"/>
              </a:ext>
            </a:extLst>
          </p:cNvPr>
          <p:cNvSpPr>
            <a:spLocks noGrp="1"/>
          </p:cNvSpPr>
          <p:nvPr>
            <p:ph type="title"/>
          </p:nvPr>
        </p:nvSpPr>
        <p:spPr/>
        <p:txBody>
          <a:bodyPr>
            <a:normAutofit/>
          </a:bodyPr>
          <a:lstStyle/>
          <a:p>
            <a:r>
              <a:rPr lang="en-US" sz="2800" b="1" dirty="0"/>
              <a:t>Node coloring feature was developed to visualize gene expression data</a:t>
            </a:r>
          </a:p>
        </p:txBody>
      </p:sp>
      <p:sp>
        <p:nvSpPr>
          <p:cNvPr id="3" name="Content Placeholder 2">
            <a:extLst>
              <a:ext uri="{FF2B5EF4-FFF2-40B4-BE49-F238E27FC236}">
                <a16:creationId xmlns:a16="http://schemas.microsoft.com/office/drawing/2014/main" id="{08DA2DBF-8CA1-DB48-9BB6-617B84C54270}"/>
              </a:ext>
            </a:extLst>
          </p:cNvPr>
          <p:cNvSpPr>
            <a:spLocks noGrp="1"/>
          </p:cNvSpPr>
          <p:nvPr>
            <p:ph idx="1"/>
          </p:nvPr>
        </p:nvSpPr>
        <p:spPr>
          <a:xfrm>
            <a:off x="4477204" y="1600200"/>
            <a:ext cx="4209596" cy="4876800"/>
          </a:xfrm>
        </p:spPr>
        <p:txBody>
          <a:bodyPr>
            <a:normAutofit/>
          </a:bodyPr>
          <a:lstStyle/>
          <a:p>
            <a:r>
              <a:rPr lang="en-US" dirty="0"/>
              <a:t>Data collected from microarray experiment</a:t>
            </a:r>
          </a:p>
          <a:p>
            <a:r>
              <a:rPr lang="en-US" dirty="0"/>
              <a:t> Capture gene expression levels at specified time points</a:t>
            </a:r>
          </a:p>
          <a:p>
            <a:endParaRPr lang="en-US" dirty="0"/>
          </a:p>
          <a:p>
            <a:pPr marL="0" indent="0">
              <a:buNone/>
            </a:pPr>
            <a:r>
              <a:rPr lang="en-US" dirty="0"/>
              <a:t>// TODO: diagram</a:t>
            </a:r>
          </a:p>
          <a:p>
            <a:endParaRPr lang="en-US" dirty="0"/>
          </a:p>
          <a:p>
            <a:endParaRPr lang="en-US" dirty="0"/>
          </a:p>
          <a:p>
            <a:endParaRPr lang="en-US" dirty="0"/>
          </a:p>
        </p:txBody>
      </p:sp>
      <p:pic>
        <p:nvPicPr>
          <p:cNvPr id="4" name="Shape 76">
            <a:extLst>
              <a:ext uri="{FF2B5EF4-FFF2-40B4-BE49-F238E27FC236}">
                <a16:creationId xmlns:a16="http://schemas.microsoft.com/office/drawing/2014/main" id="{8B65DA3C-6708-3A45-A300-8B4117D45903}"/>
              </a:ext>
            </a:extLst>
          </p:cNvPr>
          <p:cNvPicPr preferRelativeResize="0">
            <a:picLocks noChangeAspect="1"/>
          </p:cNvPicPr>
          <p:nvPr/>
        </p:nvPicPr>
        <p:blipFill rotWithShape="1">
          <a:blip r:embed="rId3">
            <a:alphaModFix/>
          </a:blip>
          <a:srcRect l="6976"/>
          <a:stretch/>
        </p:blipFill>
        <p:spPr>
          <a:xfrm>
            <a:off x="246185" y="1966670"/>
            <a:ext cx="4019829" cy="3612197"/>
          </a:xfrm>
          <a:prstGeom prst="rect">
            <a:avLst/>
          </a:prstGeom>
          <a:noFill/>
          <a:ln>
            <a:noFill/>
          </a:ln>
        </p:spPr>
      </p:pic>
      <p:sp>
        <p:nvSpPr>
          <p:cNvPr id="5" name="Shape 78">
            <a:extLst>
              <a:ext uri="{FF2B5EF4-FFF2-40B4-BE49-F238E27FC236}">
                <a16:creationId xmlns:a16="http://schemas.microsoft.com/office/drawing/2014/main" id="{F4C64D58-E0CA-4449-8474-9B594AEBA70E}"/>
              </a:ext>
            </a:extLst>
          </p:cNvPr>
          <p:cNvSpPr txBox="1">
            <a:spLocks noChangeAspect="1"/>
          </p:cNvSpPr>
          <p:nvPr/>
        </p:nvSpPr>
        <p:spPr>
          <a:xfrm>
            <a:off x="361946" y="2969667"/>
            <a:ext cx="1447739" cy="513607"/>
          </a:xfrm>
          <a:prstGeom prst="rect">
            <a:avLst/>
          </a:prstGeom>
          <a:noFill/>
          <a:ln>
            <a:noFill/>
          </a:ln>
        </p:spPr>
        <p:txBody>
          <a:bodyPr lIns="91425" tIns="91425" rIns="91425" bIns="91425" anchor="t" anchorCtr="0">
            <a:noAutofit/>
          </a:bodyPr>
          <a:lstStyle/>
          <a:p>
            <a:pPr lvl="0">
              <a:spcBef>
                <a:spcPts val="0"/>
              </a:spcBef>
              <a:buNone/>
            </a:pPr>
            <a:r>
              <a:rPr lang="en" sz="1400" b="1" dirty="0"/>
              <a:t>Transcription</a:t>
            </a:r>
            <a:endParaRPr lang="en" b="1" dirty="0"/>
          </a:p>
        </p:txBody>
      </p:sp>
      <p:sp>
        <p:nvSpPr>
          <p:cNvPr id="6" name="Shape 79">
            <a:extLst>
              <a:ext uri="{FF2B5EF4-FFF2-40B4-BE49-F238E27FC236}">
                <a16:creationId xmlns:a16="http://schemas.microsoft.com/office/drawing/2014/main" id="{622870DA-09A0-4C44-B294-824AE7E008D3}"/>
              </a:ext>
            </a:extLst>
          </p:cNvPr>
          <p:cNvSpPr txBox="1">
            <a:spLocks noChangeAspect="1"/>
          </p:cNvSpPr>
          <p:nvPr/>
        </p:nvSpPr>
        <p:spPr>
          <a:xfrm>
            <a:off x="2267060" y="3251984"/>
            <a:ext cx="1095623" cy="542948"/>
          </a:xfrm>
          <a:prstGeom prst="rect">
            <a:avLst/>
          </a:prstGeom>
          <a:noFill/>
          <a:ln>
            <a:noFill/>
          </a:ln>
        </p:spPr>
        <p:txBody>
          <a:bodyPr lIns="91425" tIns="91425" rIns="91425" bIns="91425" anchor="t" anchorCtr="0">
            <a:noAutofit/>
          </a:bodyPr>
          <a:lstStyle/>
          <a:p>
            <a:pPr lvl="0" rtl="0">
              <a:spcBef>
                <a:spcPts val="0"/>
              </a:spcBef>
              <a:buNone/>
            </a:pPr>
            <a:r>
              <a:rPr lang="en" sz="1400" b="1" dirty="0"/>
              <a:t>mRNA</a:t>
            </a:r>
          </a:p>
        </p:txBody>
      </p:sp>
      <p:sp>
        <p:nvSpPr>
          <p:cNvPr id="7" name="Shape 80">
            <a:extLst>
              <a:ext uri="{FF2B5EF4-FFF2-40B4-BE49-F238E27FC236}">
                <a16:creationId xmlns:a16="http://schemas.microsoft.com/office/drawing/2014/main" id="{1D38160D-0F83-3541-81E1-F6C60E3EFAFD}"/>
              </a:ext>
            </a:extLst>
          </p:cNvPr>
          <p:cNvSpPr txBox="1">
            <a:spLocks noChangeAspect="1"/>
          </p:cNvSpPr>
          <p:nvPr/>
        </p:nvSpPr>
        <p:spPr>
          <a:xfrm>
            <a:off x="2267060" y="4494205"/>
            <a:ext cx="1323768" cy="542948"/>
          </a:xfrm>
          <a:prstGeom prst="rect">
            <a:avLst/>
          </a:prstGeom>
          <a:noFill/>
          <a:ln>
            <a:noFill/>
          </a:ln>
        </p:spPr>
        <p:txBody>
          <a:bodyPr lIns="91425" tIns="91425" rIns="91425" bIns="91425" anchor="t" anchorCtr="0">
            <a:noAutofit/>
          </a:bodyPr>
          <a:lstStyle/>
          <a:p>
            <a:pPr lvl="0" rtl="0">
              <a:spcBef>
                <a:spcPts val="0"/>
              </a:spcBef>
              <a:buNone/>
            </a:pPr>
            <a:r>
              <a:rPr lang="en" sz="1400" b="1" dirty="0"/>
              <a:t>Protein</a:t>
            </a:r>
            <a:endParaRPr lang="en" b="1" dirty="0"/>
          </a:p>
        </p:txBody>
      </p:sp>
      <p:sp>
        <p:nvSpPr>
          <p:cNvPr id="8" name="Shape 81">
            <a:extLst>
              <a:ext uri="{FF2B5EF4-FFF2-40B4-BE49-F238E27FC236}">
                <a16:creationId xmlns:a16="http://schemas.microsoft.com/office/drawing/2014/main" id="{609CC678-8C9A-9F47-BC99-3CF14F87C7BF}"/>
              </a:ext>
            </a:extLst>
          </p:cNvPr>
          <p:cNvSpPr txBox="1">
            <a:spLocks noChangeAspect="1"/>
          </p:cNvSpPr>
          <p:nvPr/>
        </p:nvSpPr>
        <p:spPr>
          <a:xfrm>
            <a:off x="2267060" y="2649284"/>
            <a:ext cx="973151" cy="542948"/>
          </a:xfrm>
          <a:prstGeom prst="rect">
            <a:avLst/>
          </a:prstGeom>
          <a:noFill/>
          <a:ln>
            <a:noFill/>
          </a:ln>
        </p:spPr>
        <p:txBody>
          <a:bodyPr lIns="91425" tIns="91425" rIns="91425" bIns="91425" anchor="t" anchorCtr="0">
            <a:noAutofit/>
          </a:bodyPr>
          <a:lstStyle/>
          <a:p>
            <a:pPr lvl="0" rtl="0">
              <a:spcBef>
                <a:spcPts val="0"/>
              </a:spcBef>
              <a:buNone/>
            </a:pPr>
            <a:r>
              <a:rPr lang="en" sz="1400" b="1" dirty="0"/>
              <a:t>DNA</a:t>
            </a:r>
          </a:p>
        </p:txBody>
      </p:sp>
      <p:sp>
        <p:nvSpPr>
          <p:cNvPr id="9" name="Shape 82">
            <a:extLst>
              <a:ext uri="{FF2B5EF4-FFF2-40B4-BE49-F238E27FC236}">
                <a16:creationId xmlns:a16="http://schemas.microsoft.com/office/drawing/2014/main" id="{401BB385-EF1D-C04F-A8DC-B51B1B63B39C}"/>
              </a:ext>
            </a:extLst>
          </p:cNvPr>
          <p:cNvSpPr txBox="1">
            <a:spLocks noChangeAspect="1"/>
          </p:cNvSpPr>
          <p:nvPr/>
        </p:nvSpPr>
        <p:spPr>
          <a:xfrm>
            <a:off x="523701" y="3733317"/>
            <a:ext cx="1743358" cy="542948"/>
          </a:xfrm>
          <a:prstGeom prst="rect">
            <a:avLst/>
          </a:prstGeom>
          <a:noFill/>
          <a:ln>
            <a:noFill/>
          </a:ln>
        </p:spPr>
        <p:txBody>
          <a:bodyPr lIns="91425" tIns="91425" rIns="91425" bIns="91425" anchor="t" anchorCtr="0">
            <a:noAutofit/>
          </a:bodyPr>
          <a:lstStyle/>
          <a:p>
            <a:pPr lvl="0" rtl="0">
              <a:spcBef>
                <a:spcPts val="0"/>
              </a:spcBef>
              <a:buNone/>
            </a:pPr>
            <a:r>
              <a:rPr lang="en" sz="1400" b="1" dirty="0"/>
              <a:t>Translation</a:t>
            </a:r>
          </a:p>
        </p:txBody>
      </p:sp>
      <p:sp>
        <p:nvSpPr>
          <p:cNvPr id="10" name="TextBox 9">
            <a:extLst>
              <a:ext uri="{FF2B5EF4-FFF2-40B4-BE49-F238E27FC236}">
                <a16:creationId xmlns:a16="http://schemas.microsoft.com/office/drawing/2014/main" id="{004A5F34-19F9-2B47-8542-A001E34DF564}"/>
              </a:ext>
            </a:extLst>
          </p:cNvPr>
          <p:cNvSpPr txBox="1"/>
          <p:nvPr/>
        </p:nvSpPr>
        <p:spPr>
          <a:xfrm>
            <a:off x="512009" y="5673474"/>
            <a:ext cx="3327249" cy="646331"/>
          </a:xfrm>
          <a:prstGeom prst="rect">
            <a:avLst/>
          </a:prstGeom>
          <a:noFill/>
        </p:spPr>
        <p:txBody>
          <a:bodyPr wrap="square" rtlCol="0">
            <a:spAutoFit/>
          </a:bodyPr>
          <a:lstStyle/>
          <a:p>
            <a:r>
              <a:rPr lang="en-US" b="1" dirty="0"/>
              <a:t>Gene regulatory process</a:t>
            </a:r>
          </a:p>
          <a:p>
            <a:r>
              <a:rPr lang="en-US" b="1" dirty="0"/>
              <a:t>(Freeman, 2002)</a:t>
            </a:r>
          </a:p>
        </p:txBody>
      </p:sp>
    </p:spTree>
    <p:extLst>
      <p:ext uri="{BB962C8B-B14F-4D97-AF65-F5344CB8AC3E}">
        <p14:creationId xmlns:p14="http://schemas.microsoft.com/office/powerpoint/2010/main" val="2098720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248B7-6364-6B47-844D-475C542B4C0F}"/>
              </a:ext>
            </a:extLst>
          </p:cNvPr>
          <p:cNvSpPr>
            <a:spLocks noGrp="1"/>
          </p:cNvSpPr>
          <p:nvPr>
            <p:ph type="title"/>
          </p:nvPr>
        </p:nvSpPr>
        <p:spPr>
          <a:xfrm>
            <a:off x="457200" y="852714"/>
            <a:ext cx="8229600" cy="990600"/>
          </a:xfrm>
        </p:spPr>
        <p:txBody>
          <a:bodyPr>
            <a:noAutofit/>
          </a:bodyPr>
          <a:lstStyle/>
          <a:p>
            <a:r>
              <a:rPr lang="en-US" sz="2800" b="1" dirty="0"/>
              <a:t>Nodes are colored with a heat map corresponding to gene expression levels over time</a:t>
            </a:r>
            <a:br>
              <a:rPr lang="en-US" sz="2800" b="1" dirty="0"/>
            </a:br>
            <a:r>
              <a:rPr lang="en-US" sz="2800" b="1" dirty="0"/>
              <a:t> </a:t>
            </a:r>
          </a:p>
        </p:txBody>
      </p:sp>
      <p:sp>
        <p:nvSpPr>
          <p:cNvPr id="3" name="Content Placeholder 2">
            <a:extLst>
              <a:ext uri="{FF2B5EF4-FFF2-40B4-BE49-F238E27FC236}">
                <a16:creationId xmlns:a16="http://schemas.microsoft.com/office/drawing/2014/main" id="{08DA2DBF-8CA1-DB48-9BB6-617B84C54270}"/>
              </a:ext>
            </a:extLst>
          </p:cNvPr>
          <p:cNvSpPr>
            <a:spLocks noGrp="1"/>
          </p:cNvSpPr>
          <p:nvPr>
            <p:ph idx="1"/>
          </p:nvPr>
        </p:nvSpPr>
        <p:spPr>
          <a:xfrm>
            <a:off x="193432" y="3640015"/>
            <a:ext cx="8792306" cy="3074236"/>
          </a:xfrm>
        </p:spPr>
        <p:txBody>
          <a:bodyPr>
            <a:normAutofit/>
          </a:bodyPr>
          <a:lstStyle/>
          <a:p>
            <a:r>
              <a:rPr lang="en-US" sz="2600" dirty="0"/>
              <a:t>Rectangular nodes horizontally subdivided by the number of data time points in dataset</a:t>
            </a:r>
          </a:p>
          <a:p>
            <a:r>
              <a:rPr lang="en-US" sz="2600" dirty="0"/>
              <a:t>The color of each horizontal “slice” corresponds to the expression value of that gene at the particular time point</a:t>
            </a:r>
          </a:p>
          <a:p>
            <a:pPr lvl="1"/>
            <a:r>
              <a:rPr lang="en-US" sz="2200" dirty="0"/>
              <a:t>Red = increase in mRNA</a:t>
            </a:r>
          </a:p>
          <a:p>
            <a:pPr lvl="1"/>
            <a:r>
              <a:rPr lang="en-US" sz="2200" dirty="0"/>
              <a:t>Blue = decrease in mRNA</a:t>
            </a:r>
          </a:p>
          <a:p>
            <a:pPr marL="274320" lvl="1" indent="0">
              <a:buNone/>
            </a:pPr>
            <a:endParaRPr lang="en-US" dirty="0"/>
          </a:p>
          <a:p>
            <a:pPr lvl="1"/>
            <a:endParaRPr lang="en-US" dirty="0"/>
          </a:p>
          <a:p>
            <a:endParaRPr lang="en-US" dirty="0"/>
          </a:p>
        </p:txBody>
      </p:sp>
      <p:pic>
        <p:nvPicPr>
          <p:cNvPr id="9" name="Picture 8">
            <a:extLst>
              <a:ext uri="{FF2B5EF4-FFF2-40B4-BE49-F238E27FC236}">
                <a16:creationId xmlns:a16="http://schemas.microsoft.com/office/drawing/2014/main" id="{BC5020F2-F712-0E4C-83C0-C1C4446159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432" y="2070518"/>
            <a:ext cx="8361361" cy="1342292"/>
          </a:xfrm>
          <a:prstGeom prst="rect">
            <a:avLst/>
          </a:prstGeom>
        </p:spPr>
      </p:pic>
    </p:spTree>
    <p:extLst>
      <p:ext uri="{BB962C8B-B14F-4D97-AF65-F5344CB8AC3E}">
        <p14:creationId xmlns:p14="http://schemas.microsoft.com/office/powerpoint/2010/main" val="4228093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Outline</a:t>
            </a:r>
          </a:p>
        </p:txBody>
      </p:sp>
      <p:sp>
        <p:nvSpPr>
          <p:cNvPr id="8" name="Shape 64"/>
          <p:cNvSpPr txBox="1">
            <a:spLocks noGrp="1"/>
          </p:cNvSpPr>
          <p:nvPr>
            <p:ph idx="1"/>
          </p:nvPr>
        </p:nvSpPr>
        <p:spPr>
          <a:xfrm>
            <a:off x="292100" y="1600200"/>
            <a:ext cx="8394700" cy="4876800"/>
          </a:xfrm>
          <a:prstGeom prst="rect">
            <a:avLst/>
          </a:prstGeom>
        </p:spPr>
        <p:txBody>
          <a:bodyPr lIns="91425" tIns="91425" rIns="91425" bIns="91425" anchor="t" anchorCtr="0">
            <a:noAutofit/>
          </a:bodyPr>
          <a:lstStyle/>
          <a:p>
            <a:pPr marL="571500" lvl="0" indent="-342900" rtl="0">
              <a:spcBef>
                <a:spcPts val="1000"/>
              </a:spcBef>
              <a:spcAft>
                <a:spcPts val="1000"/>
              </a:spcAft>
              <a:buFont typeface="Arial"/>
              <a:buChar char="•"/>
            </a:pPr>
            <a:r>
              <a:rPr lang="en" b="1" dirty="0">
                <a:solidFill>
                  <a:schemeClr val="tx1"/>
                </a:solidFill>
              </a:rPr>
              <a:t>Gene regulatory networks (GRNs) consist of genes, transcription factors, and the regulatory </a:t>
            </a:r>
            <a:r>
              <a:rPr lang="en" b="1" dirty="0"/>
              <a:t>relationships between them.</a:t>
            </a:r>
          </a:p>
          <a:p>
            <a:pPr marL="571500" lvl="0" indent="-342900" rtl="0">
              <a:spcBef>
                <a:spcPts val="0"/>
              </a:spcBef>
              <a:spcAft>
                <a:spcPts val="1000"/>
              </a:spcAft>
              <a:buFont typeface="Arial"/>
              <a:buChar char="•"/>
            </a:pPr>
            <a:r>
              <a:rPr lang="en" b="1" dirty="0"/>
              <a:t>GRNsight is an open source web application and service for visualizing models of gene regulatory networks.</a:t>
            </a:r>
          </a:p>
          <a:p>
            <a:pPr marL="571500" lvl="0" indent="-342900">
              <a:spcBef>
                <a:spcPts val="0"/>
              </a:spcBef>
              <a:spcAft>
                <a:spcPts val="1000"/>
              </a:spcAft>
              <a:buFont typeface="Arial"/>
              <a:buChar char="•"/>
            </a:pPr>
            <a:r>
              <a:rPr lang="en-US" b="1" dirty="0"/>
              <a:t>In GRNsight </a:t>
            </a:r>
            <a:r>
              <a:rPr lang="en" b="1" dirty="0"/>
              <a:t>version 3.0</a:t>
            </a:r>
            <a:r>
              <a:rPr lang="en-US" b="1" dirty="0"/>
              <a:t>, the Excel spreadsheet controller was redesigned to process data from the entire </a:t>
            </a:r>
            <a:r>
              <a:rPr lang="en-US" b="1" dirty="0" err="1"/>
              <a:t>GRNmap</a:t>
            </a:r>
            <a:r>
              <a:rPr lang="en-US" b="1" dirty="0"/>
              <a:t> input or output workbook.</a:t>
            </a:r>
          </a:p>
          <a:p>
            <a:pPr marL="571500" indent="-342900">
              <a:spcBef>
                <a:spcPts val="0"/>
              </a:spcBef>
              <a:spcAft>
                <a:spcPts val="1000"/>
              </a:spcAft>
              <a:buFont typeface="Arial"/>
              <a:buChar char="•"/>
            </a:pPr>
            <a:r>
              <a:rPr lang="en-US" b="1" dirty="0"/>
              <a:t>In GRNsight version 3.0, a node coloring feature for visualizing gene expression was added.</a:t>
            </a:r>
          </a:p>
          <a:p>
            <a:pPr marL="571500" lvl="0" indent="-342900" rtl="0">
              <a:spcBef>
                <a:spcPts val="0"/>
              </a:spcBef>
              <a:spcAft>
                <a:spcPts val="1000"/>
              </a:spcAft>
              <a:buFont typeface="Arial"/>
              <a:buChar char="•"/>
            </a:pPr>
            <a:endParaRPr lang="en" b="1" dirty="0">
              <a:solidFill>
                <a:schemeClr val="tx1"/>
              </a:solidFill>
            </a:endParaRPr>
          </a:p>
        </p:txBody>
      </p:sp>
    </p:spTree>
    <p:extLst>
      <p:ext uri="{BB962C8B-B14F-4D97-AF65-F5344CB8AC3E}">
        <p14:creationId xmlns:p14="http://schemas.microsoft.com/office/powerpoint/2010/main" val="5027763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D3BF08-3D4F-6240-83B4-F4E7B9929AB1}"/>
              </a:ext>
            </a:extLst>
          </p:cNvPr>
          <p:cNvSpPr>
            <a:spLocks noGrp="1"/>
          </p:cNvSpPr>
          <p:nvPr>
            <p:ph idx="1"/>
          </p:nvPr>
        </p:nvSpPr>
        <p:spPr>
          <a:xfrm>
            <a:off x="457200" y="1600200"/>
            <a:ext cx="8475786" cy="4876800"/>
          </a:xfrm>
        </p:spPr>
        <p:txBody>
          <a:bodyPr/>
          <a:lstStyle/>
          <a:p>
            <a:r>
              <a:rPr lang="en-US" sz="2600" dirty="0"/>
              <a:t>Accessibility for color blind users</a:t>
            </a:r>
          </a:p>
          <a:p>
            <a:r>
              <a:rPr lang="en-US" sz="2600" dirty="0"/>
              <a:t>Consistency for node and edge color schemes</a:t>
            </a:r>
          </a:p>
          <a:p>
            <a:pPr marL="0" indent="0">
              <a:buNone/>
            </a:pPr>
            <a:endParaRPr lang="en-US" dirty="0"/>
          </a:p>
        </p:txBody>
      </p:sp>
      <p:pic>
        <p:nvPicPr>
          <p:cNvPr id="4" name="Picture 3">
            <a:extLst>
              <a:ext uri="{FF2B5EF4-FFF2-40B4-BE49-F238E27FC236}">
                <a16:creationId xmlns:a16="http://schemas.microsoft.com/office/drawing/2014/main" id="{97BF8080-EF18-A44F-8555-93B85D2692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4308" y="2578971"/>
            <a:ext cx="4765430" cy="3440830"/>
          </a:xfrm>
          <a:prstGeom prst="rect">
            <a:avLst/>
          </a:prstGeom>
        </p:spPr>
      </p:pic>
      <p:sp>
        <p:nvSpPr>
          <p:cNvPr id="5" name="Title 1">
            <a:extLst>
              <a:ext uri="{FF2B5EF4-FFF2-40B4-BE49-F238E27FC236}">
                <a16:creationId xmlns:a16="http://schemas.microsoft.com/office/drawing/2014/main" id="{604A4E0C-645F-9E45-BCBB-831AB947E06E}"/>
              </a:ext>
            </a:extLst>
          </p:cNvPr>
          <p:cNvSpPr>
            <a:spLocks noGrp="1"/>
          </p:cNvSpPr>
          <p:nvPr>
            <p:ph type="title"/>
          </p:nvPr>
        </p:nvSpPr>
        <p:spPr>
          <a:xfrm>
            <a:off x="457200" y="416169"/>
            <a:ext cx="8229600" cy="990600"/>
          </a:xfrm>
        </p:spPr>
        <p:txBody>
          <a:bodyPr>
            <a:noAutofit/>
          </a:bodyPr>
          <a:lstStyle/>
          <a:p>
            <a:r>
              <a:rPr lang="en-US" sz="2800" b="1" dirty="0"/>
              <a:t>Network edge colors were changed from cyan/magenta to blue/red</a:t>
            </a:r>
          </a:p>
        </p:txBody>
      </p:sp>
      <p:sp>
        <p:nvSpPr>
          <p:cNvPr id="6" name="TextBox 5">
            <a:extLst>
              <a:ext uri="{FF2B5EF4-FFF2-40B4-BE49-F238E27FC236}">
                <a16:creationId xmlns:a16="http://schemas.microsoft.com/office/drawing/2014/main" id="{7FA98627-F2A9-DA47-A1E3-E55134AE904E}"/>
              </a:ext>
            </a:extLst>
          </p:cNvPr>
          <p:cNvSpPr txBox="1"/>
          <p:nvPr/>
        </p:nvSpPr>
        <p:spPr>
          <a:xfrm>
            <a:off x="1934308" y="6087180"/>
            <a:ext cx="5711820" cy="369332"/>
          </a:xfrm>
          <a:prstGeom prst="rect">
            <a:avLst/>
          </a:prstGeom>
          <a:noFill/>
        </p:spPr>
        <p:txBody>
          <a:bodyPr wrap="none" rtlCol="0">
            <a:spAutoFit/>
          </a:bodyPr>
          <a:lstStyle/>
          <a:p>
            <a:r>
              <a:rPr lang="en-US" b="1" dirty="0"/>
              <a:t>wt_log2_optimized_expression with node coloring</a:t>
            </a:r>
          </a:p>
        </p:txBody>
      </p:sp>
    </p:spTree>
    <p:extLst>
      <p:ext uri="{BB962C8B-B14F-4D97-AF65-F5344CB8AC3E}">
        <p14:creationId xmlns:p14="http://schemas.microsoft.com/office/powerpoint/2010/main" val="39343029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B8715-3EF0-5C47-9B7C-ABCDC7F26C93}"/>
              </a:ext>
            </a:extLst>
          </p:cNvPr>
          <p:cNvSpPr>
            <a:spLocks noGrp="1"/>
          </p:cNvSpPr>
          <p:nvPr>
            <p:ph type="title"/>
          </p:nvPr>
        </p:nvSpPr>
        <p:spPr/>
        <p:txBody>
          <a:bodyPr>
            <a:normAutofit/>
          </a:bodyPr>
          <a:lstStyle/>
          <a:p>
            <a:r>
              <a:rPr lang="en-US" sz="2800" b="1" dirty="0"/>
              <a:t>A node coloring menu allows users to modify parameters of node coloring</a:t>
            </a:r>
          </a:p>
        </p:txBody>
      </p:sp>
      <p:pic>
        <p:nvPicPr>
          <p:cNvPr id="7" name="Content Placeholder 6">
            <a:extLst>
              <a:ext uri="{FF2B5EF4-FFF2-40B4-BE49-F238E27FC236}">
                <a16:creationId xmlns:a16="http://schemas.microsoft.com/office/drawing/2014/main" id="{18B56AA8-878A-6142-87C9-1755FDEEA9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5246" y="1798027"/>
            <a:ext cx="5733508" cy="4251080"/>
          </a:xfrm>
          <a:ln w="38100">
            <a:solidFill>
              <a:schemeClr val="accent1"/>
            </a:solidFill>
          </a:ln>
        </p:spPr>
      </p:pic>
    </p:spTree>
    <p:extLst>
      <p:ext uri="{BB962C8B-B14F-4D97-AF65-F5344CB8AC3E}">
        <p14:creationId xmlns:p14="http://schemas.microsoft.com/office/powerpoint/2010/main" val="3781179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270CF-D73F-3344-8A23-53CE3605C1AA}"/>
              </a:ext>
            </a:extLst>
          </p:cNvPr>
          <p:cNvSpPr>
            <a:spLocks noGrp="1"/>
          </p:cNvSpPr>
          <p:nvPr>
            <p:ph type="title"/>
          </p:nvPr>
        </p:nvSpPr>
        <p:spPr>
          <a:xfrm>
            <a:off x="457200" y="533400"/>
            <a:ext cx="8229600" cy="990600"/>
          </a:xfrm>
        </p:spPr>
        <p:txBody>
          <a:bodyPr>
            <a:normAutofit/>
          </a:bodyPr>
          <a:lstStyle/>
          <a:p>
            <a:r>
              <a:rPr lang="en-US" sz="2800" b="1" dirty="0"/>
              <a:t>Users can manually select the dataset(s) to use for node coloring</a:t>
            </a:r>
          </a:p>
        </p:txBody>
      </p:sp>
      <p:sp>
        <p:nvSpPr>
          <p:cNvPr id="3" name="Content Placeholder 2">
            <a:extLst>
              <a:ext uri="{FF2B5EF4-FFF2-40B4-BE49-F238E27FC236}">
                <a16:creationId xmlns:a16="http://schemas.microsoft.com/office/drawing/2014/main" id="{8E3D40F8-76CE-9549-9CC8-3E97A11E358D}"/>
              </a:ext>
            </a:extLst>
          </p:cNvPr>
          <p:cNvSpPr>
            <a:spLocks noGrp="1"/>
          </p:cNvSpPr>
          <p:nvPr>
            <p:ph idx="1"/>
          </p:nvPr>
        </p:nvSpPr>
        <p:spPr>
          <a:xfrm>
            <a:off x="4572000" y="1704596"/>
            <a:ext cx="4376057" cy="2884123"/>
          </a:xfrm>
        </p:spPr>
        <p:txBody>
          <a:bodyPr/>
          <a:lstStyle/>
          <a:p>
            <a:r>
              <a:rPr lang="en-US" dirty="0"/>
              <a:t>Options are auto generated by automatically detecting the expression sheets in the Excel workbook</a:t>
            </a:r>
          </a:p>
          <a:p>
            <a:r>
              <a:rPr lang="en-US" dirty="0"/>
              <a:t>Two different datasets can be selected to visually compare expression data</a:t>
            </a:r>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E44C72DD-CA56-E64F-A72F-26785A368DB8}"/>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457200" y="1731529"/>
            <a:ext cx="3853543" cy="2857190"/>
          </a:xfrm>
          <a:prstGeom prst="rect">
            <a:avLst/>
          </a:prstGeom>
        </p:spPr>
      </p:pic>
      <p:sp>
        <p:nvSpPr>
          <p:cNvPr id="7" name="Rectangle 6">
            <a:extLst>
              <a:ext uri="{FF2B5EF4-FFF2-40B4-BE49-F238E27FC236}">
                <a16:creationId xmlns:a16="http://schemas.microsoft.com/office/drawing/2014/main" id="{2BDFFC63-C5EE-7D4B-9C3D-C5ACBB65FA49}"/>
              </a:ext>
            </a:extLst>
          </p:cNvPr>
          <p:cNvSpPr/>
          <p:nvPr/>
        </p:nvSpPr>
        <p:spPr>
          <a:xfrm>
            <a:off x="457200" y="1731529"/>
            <a:ext cx="3853543" cy="28571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32B90DF-560A-6F48-BB23-154734226FC9}"/>
              </a:ext>
            </a:extLst>
          </p:cNvPr>
          <p:cNvPicPr>
            <a:picLocks noChangeAspect="1"/>
          </p:cNvPicPr>
          <p:nvPr/>
        </p:nvPicPr>
        <p:blipFill rotWithShape="1">
          <a:blip r:embed="rId4">
            <a:extLst>
              <a:ext uri="{28A0092B-C50C-407E-A947-70E740481C1C}">
                <a14:useLocalDpi xmlns:a14="http://schemas.microsoft.com/office/drawing/2010/main" val="0"/>
              </a:ext>
            </a:extLst>
          </a:blip>
          <a:srcRect l="2649"/>
          <a:stretch/>
        </p:blipFill>
        <p:spPr>
          <a:xfrm>
            <a:off x="439615" y="4916325"/>
            <a:ext cx="5978769" cy="1207824"/>
          </a:xfrm>
          <a:prstGeom prst="rect">
            <a:avLst/>
          </a:prstGeom>
        </p:spPr>
      </p:pic>
      <p:pic>
        <p:nvPicPr>
          <p:cNvPr id="14" name="Picture 13">
            <a:extLst>
              <a:ext uri="{FF2B5EF4-FFF2-40B4-BE49-F238E27FC236}">
                <a16:creationId xmlns:a16="http://schemas.microsoft.com/office/drawing/2014/main" id="{8010CB15-8F2E-E447-8A19-43E2690840FD}"/>
              </a:ext>
            </a:extLst>
          </p:cNvPr>
          <p:cNvPicPr>
            <a:picLocks noChangeAspect="1"/>
          </p:cNvPicPr>
          <p:nvPr/>
        </p:nvPicPr>
        <p:blipFill rotWithShape="1">
          <a:blip r:embed="rId5">
            <a:extLst>
              <a:ext uri="{28A0092B-C50C-407E-A947-70E740481C1C}">
                <a14:useLocalDpi xmlns:a14="http://schemas.microsoft.com/office/drawing/2010/main" val="0"/>
              </a:ext>
            </a:extLst>
          </a:blip>
          <a:srcRect t="1" r="8741" b="41820"/>
          <a:stretch/>
        </p:blipFill>
        <p:spPr>
          <a:xfrm>
            <a:off x="492371" y="1766699"/>
            <a:ext cx="3692770" cy="1662301"/>
          </a:xfrm>
          <a:prstGeom prst="rect">
            <a:avLst/>
          </a:prstGeom>
        </p:spPr>
      </p:pic>
      <p:sp>
        <p:nvSpPr>
          <p:cNvPr id="15" name="TextBox 14">
            <a:extLst>
              <a:ext uri="{FF2B5EF4-FFF2-40B4-BE49-F238E27FC236}">
                <a16:creationId xmlns:a16="http://schemas.microsoft.com/office/drawing/2014/main" id="{1BF933C3-8D5A-9849-8E7A-BC9FDD6629BF}"/>
              </a:ext>
            </a:extLst>
          </p:cNvPr>
          <p:cNvSpPr txBox="1"/>
          <p:nvPr/>
        </p:nvSpPr>
        <p:spPr>
          <a:xfrm>
            <a:off x="6627997" y="5089568"/>
            <a:ext cx="2390398" cy="369332"/>
          </a:xfrm>
          <a:prstGeom prst="rect">
            <a:avLst/>
          </a:prstGeom>
          <a:noFill/>
        </p:spPr>
        <p:txBody>
          <a:bodyPr wrap="none" rtlCol="0">
            <a:spAutoFit/>
          </a:bodyPr>
          <a:lstStyle/>
          <a:p>
            <a:r>
              <a:rPr lang="en-US" b="1" dirty="0"/>
              <a:t>wt_log2_expression</a:t>
            </a:r>
          </a:p>
        </p:txBody>
      </p:sp>
      <p:sp>
        <p:nvSpPr>
          <p:cNvPr id="16" name="TextBox 15">
            <a:extLst>
              <a:ext uri="{FF2B5EF4-FFF2-40B4-BE49-F238E27FC236}">
                <a16:creationId xmlns:a16="http://schemas.microsoft.com/office/drawing/2014/main" id="{C275EE24-CB7F-704A-95CE-9C1B02FAA651}"/>
              </a:ext>
            </a:extLst>
          </p:cNvPr>
          <p:cNvSpPr txBox="1"/>
          <p:nvPr/>
        </p:nvSpPr>
        <p:spPr>
          <a:xfrm>
            <a:off x="6627997" y="5458900"/>
            <a:ext cx="2233246" cy="646331"/>
          </a:xfrm>
          <a:prstGeom prst="rect">
            <a:avLst/>
          </a:prstGeom>
          <a:noFill/>
        </p:spPr>
        <p:txBody>
          <a:bodyPr wrap="square" rtlCol="0">
            <a:spAutoFit/>
          </a:bodyPr>
          <a:lstStyle/>
          <a:p>
            <a:r>
              <a:rPr lang="en-US" b="1" dirty="0"/>
              <a:t>wt_log2_optimized_expression</a:t>
            </a:r>
          </a:p>
        </p:txBody>
      </p:sp>
      <p:sp>
        <p:nvSpPr>
          <p:cNvPr id="25" name="Right Brace 24">
            <a:extLst>
              <a:ext uri="{FF2B5EF4-FFF2-40B4-BE49-F238E27FC236}">
                <a16:creationId xmlns:a16="http://schemas.microsoft.com/office/drawing/2014/main" id="{833A188F-1089-244A-ACF9-39E314C92ED0}"/>
              </a:ext>
            </a:extLst>
          </p:cNvPr>
          <p:cNvSpPr/>
          <p:nvPr/>
        </p:nvSpPr>
        <p:spPr>
          <a:xfrm>
            <a:off x="6242538" y="5169193"/>
            <a:ext cx="367874" cy="289707"/>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Right Brace 25">
            <a:extLst>
              <a:ext uri="{FF2B5EF4-FFF2-40B4-BE49-F238E27FC236}">
                <a16:creationId xmlns:a16="http://schemas.microsoft.com/office/drawing/2014/main" id="{8145F9DF-FC0B-7341-82F1-C9A36BA07E64}"/>
              </a:ext>
            </a:extLst>
          </p:cNvPr>
          <p:cNvSpPr/>
          <p:nvPr/>
        </p:nvSpPr>
        <p:spPr>
          <a:xfrm>
            <a:off x="6224953" y="5513463"/>
            <a:ext cx="367874" cy="289707"/>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72836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E0D05-BE19-1945-A897-73976778784C}"/>
              </a:ext>
            </a:extLst>
          </p:cNvPr>
          <p:cNvSpPr>
            <a:spLocks noGrp="1"/>
          </p:cNvSpPr>
          <p:nvPr>
            <p:ph type="title"/>
          </p:nvPr>
        </p:nvSpPr>
        <p:spPr>
          <a:xfrm>
            <a:off x="543886" y="503576"/>
            <a:ext cx="8057503" cy="838395"/>
          </a:xfrm>
        </p:spPr>
        <p:txBody>
          <a:bodyPr>
            <a:noAutofit/>
          </a:bodyPr>
          <a:lstStyle/>
          <a:p>
            <a:r>
              <a:rPr lang="en-US" sz="2800" b="1" dirty="0"/>
              <a:t>Users may override the default log fold change max value</a:t>
            </a:r>
          </a:p>
        </p:txBody>
      </p:sp>
      <p:sp>
        <p:nvSpPr>
          <p:cNvPr id="3" name="Content Placeholder 2">
            <a:extLst>
              <a:ext uri="{FF2B5EF4-FFF2-40B4-BE49-F238E27FC236}">
                <a16:creationId xmlns:a16="http://schemas.microsoft.com/office/drawing/2014/main" id="{B3ADDB68-5092-E943-8C66-79D7E3915D07}"/>
              </a:ext>
            </a:extLst>
          </p:cNvPr>
          <p:cNvSpPr>
            <a:spLocks noGrp="1"/>
          </p:cNvSpPr>
          <p:nvPr>
            <p:ph idx="1"/>
          </p:nvPr>
        </p:nvSpPr>
        <p:spPr>
          <a:xfrm>
            <a:off x="543886" y="4799853"/>
            <a:ext cx="7830140" cy="1270208"/>
          </a:xfrm>
        </p:spPr>
        <p:txBody>
          <a:bodyPr>
            <a:normAutofit/>
          </a:bodyPr>
          <a:lstStyle/>
          <a:p>
            <a:r>
              <a:rPr lang="en-US" dirty="0"/>
              <a:t>Log fold change max value determines how expression values “map” to the coloring legend</a:t>
            </a:r>
          </a:p>
          <a:p>
            <a:r>
              <a:rPr lang="en-US" dirty="0"/>
              <a:t>Default value arbitrarily set to 3</a:t>
            </a:r>
          </a:p>
        </p:txBody>
      </p:sp>
      <p:pic>
        <p:nvPicPr>
          <p:cNvPr id="21" name="Picture 20">
            <a:extLst>
              <a:ext uri="{FF2B5EF4-FFF2-40B4-BE49-F238E27FC236}">
                <a16:creationId xmlns:a16="http://schemas.microsoft.com/office/drawing/2014/main" id="{B09B7BA7-914E-314C-814E-447C4532260F}"/>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2532185" y="1542202"/>
            <a:ext cx="3853543" cy="2857190"/>
          </a:xfrm>
          <a:prstGeom prst="rect">
            <a:avLst/>
          </a:prstGeom>
        </p:spPr>
      </p:pic>
      <p:pic>
        <p:nvPicPr>
          <p:cNvPr id="22" name="Picture 21">
            <a:extLst>
              <a:ext uri="{FF2B5EF4-FFF2-40B4-BE49-F238E27FC236}">
                <a16:creationId xmlns:a16="http://schemas.microsoft.com/office/drawing/2014/main" id="{139296A2-0D41-D243-AEFA-950864421936}"/>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59704" b="1234"/>
          <a:stretch/>
        </p:blipFill>
        <p:spPr>
          <a:xfrm>
            <a:off x="2532185" y="3248080"/>
            <a:ext cx="3853543" cy="1116103"/>
          </a:xfrm>
          <a:prstGeom prst="rect">
            <a:avLst/>
          </a:prstGeom>
        </p:spPr>
      </p:pic>
      <p:sp>
        <p:nvSpPr>
          <p:cNvPr id="23" name="Rectangle 22">
            <a:extLst>
              <a:ext uri="{FF2B5EF4-FFF2-40B4-BE49-F238E27FC236}">
                <a16:creationId xmlns:a16="http://schemas.microsoft.com/office/drawing/2014/main" id="{FBCEB02F-D946-974C-875D-35218C72DBB0}"/>
              </a:ext>
            </a:extLst>
          </p:cNvPr>
          <p:cNvSpPr/>
          <p:nvPr/>
        </p:nvSpPr>
        <p:spPr>
          <a:xfrm>
            <a:off x="2532185" y="1542202"/>
            <a:ext cx="3853543" cy="28571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6043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AC6DF-8121-9743-87EB-468A81DB32C4}"/>
              </a:ext>
            </a:extLst>
          </p:cNvPr>
          <p:cNvSpPr>
            <a:spLocks noGrp="1"/>
          </p:cNvSpPr>
          <p:nvPr>
            <p:ph type="title"/>
          </p:nvPr>
        </p:nvSpPr>
        <p:spPr>
          <a:xfrm>
            <a:off x="439616" y="596382"/>
            <a:ext cx="8229600" cy="1067395"/>
          </a:xfrm>
        </p:spPr>
        <p:txBody>
          <a:bodyPr>
            <a:normAutofit fontScale="90000"/>
          </a:bodyPr>
          <a:lstStyle/>
          <a:p>
            <a:r>
              <a:rPr lang="en-US" sz="3100" b="1" dirty="0"/>
              <a:t>Users may change value to increase/decrease color intensity of their visualization</a:t>
            </a:r>
            <a:endParaRPr lang="en-US" dirty="0"/>
          </a:p>
        </p:txBody>
      </p:sp>
      <p:sp>
        <p:nvSpPr>
          <p:cNvPr id="4" name="TextBox 3">
            <a:extLst>
              <a:ext uri="{FF2B5EF4-FFF2-40B4-BE49-F238E27FC236}">
                <a16:creationId xmlns:a16="http://schemas.microsoft.com/office/drawing/2014/main" id="{6D089336-4B17-8E41-835A-7FCD2495F4BA}"/>
              </a:ext>
            </a:extLst>
          </p:cNvPr>
          <p:cNvSpPr txBox="1"/>
          <p:nvPr/>
        </p:nvSpPr>
        <p:spPr>
          <a:xfrm>
            <a:off x="1958219" y="2735045"/>
            <a:ext cx="299734" cy="523220"/>
          </a:xfrm>
          <a:prstGeom prst="rect">
            <a:avLst/>
          </a:prstGeom>
          <a:noFill/>
        </p:spPr>
        <p:txBody>
          <a:bodyPr wrap="square" rtlCol="0">
            <a:spAutoFit/>
          </a:bodyPr>
          <a:lstStyle/>
          <a:p>
            <a:r>
              <a:rPr lang="en-US" sz="2800" b="1" dirty="0"/>
              <a:t>1</a:t>
            </a:r>
          </a:p>
        </p:txBody>
      </p:sp>
      <p:sp>
        <p:nvSpPr>
          <p:cNvPr id="5" name="TextBox 4">
            <a:extLst>
              <a:ext uri="{FF2B5EF4-FFF2-40B4-BE49-F238E27FC236}">
                <a16:creationId xmlns:a16="http://schemas.microsoft.com/office/drawing/2014/main" id="{8E8DD48C-9F9D-FD48-971C-2CE6CC57D1D6}"/>
              </a:ext>
            </a:extLst>
          </p:cNvPr>
          <p:cNvSpPr txBox="1"/>
          <p:nvPr/>
        </p:nvSpPr>
        <p:spPr>
          <a:xfrm>
            <a:off x="1958219" y="3645671"/>
            <a:ext cx="299734" cy="523220"/>
          </a:xfrm>
          <a:prstGeom prst="rect">
            <a:avLst/>
          </a:prstGeom>
          <a:noFill/>
        </p:spPr>
        <p:txBody>
          <a:bodyPr wrap="square" rtlCol="0">
            <a:spAutoFit/>
          </a:bodyPr>
          <a:lstStyle/>
          <a:p>
            <a:r>
              <a:rPr lang="en-US" sz="2800" b="1" dirty="0"/>
              <a:t>3</a:t>
            </a:r>
          </a:p>
        </p:txBody>
      </p:sp>
      <p:sp>
        <p:nvSpPr>
          <p:cNvPr id="6" name="TextBox 5">
            <a:extLst>
              <a:ext uri="{FF2B5EF4-FFF2-40B4-BE49-F238E27FC236}">
                <a16:creationId xmlns:a16="http://schemas.microsoft.com/office/drawing/2014/main" id="{231380F5-D0AB-D045-A2F2-9D49EB6500EF}"/>
              </a:ext>
            </a:extLst>
          </p:cNvPr>
          <p:cNvSpPr txBox="1"/>
          <p:nvPr/>
        </p:nvSpPr>
        <p:spPr>
          <a:xfrm>
            <a:off x="1958219" y="4556298"/>
            <a:ext cx="299734" cy="523220"/>
          </a:xfrm>
          <a:prstGeom prst="rect">
            <a:avLst/>
          </a:prstGeom>
          <a:noFill/>
        </p:spPr>
        <p:txBody>
          <a:bodyPr wrap="square" rtlCol="0">
            <a:spAutoFit/>
          </a:bodyPr>
          <a:lstStyle/>
          <a:p>
            <a:r>
              <a:rPr lang="en-US" sz="2800" b="1" dirty="0"/>
              <a:t>5</a:t>
            </a:r>
          </a:p>
        </p:txBody>
      </p:sp>
      <p:sp>
        <p:nvSpPr>
          <p:cNvPr id="7" name="TextBox 6">
            <a:extLst>
              <a:ext uri="{FF2B5EF4-FFF2-40B4-BE49-F238E27FC236}">
                <a16:creationId xmlns:a16="http://schemas.microsoft.com/office/drawing/2014/main" id="{4AC1F192-E078-D74F-BCC8-1697EEEE8389}"/>
              </a:ext>
            </a:extLst>
          </p:cNvPr>
          <p:cNvSpPr txBox="1"/>
          <p:nvPr/>
        </p:nvSpPr>
        <p:spPr>
          <a:xfrm>
            <a:off x="627354" y="1663777"/>
            <a:ext cx="2344446" cy="707886"/>
          </a:xfrm>
          <a:prstGeom prst="rect">
            <a:avLst/>
          </a:prstGeom>
          <a:noFill/>
        </p:spPr>
        <p:txBody>
          <a:bodyPr wrap="square" rtlCol="0">
            <a:spAutoFit/>
          </a:bodyPr>
          <a:lstStyle/>
          <a:p>
            <a:pPr algn="ctr"/>
            <a:r>
              <a:rPr lang="en-US" sz="2000" b="1" dirty="0"/>
              <a:t>Log Fold Change Max Value</a:t>
            </a:r>
          </a:p>
        </p:txBody>
      </p:sp>
      <p:cxnSp>
        <p:nvCxnSpPr>
          <p:cNvPr id="8" name="Straight Arrow Connector 7">
            <a:extLst>
              <a:ext uri="{FF2B5EF4-FFF2-40B4-BE49-F238E27FC236}">
                <a16:creationId xmlns:a16="http://schemas.microsoft.com/office/drawing/2014/main" id="{977EB546-E5D0-2541-8794-11A2182EB75C}"/>
              </a:ext>
            </a:extLst>
          </p:cNvPr>
          <p:cNvCxnSpPr>
            <a:cxnSpLocks/>
          </p:cNvCxnSpPr>
          <p:nvPr/>
        </p:nvCxnSpPr>
        <p:spPr>
          <a:xfrm>
            <a:off x="1672338" y="2433219"/>
            <a:ext cx="0" cy="29652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9750A482-939E-3046-8FA0-1D669CB99A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6307" y="2565115"/>
            <a:ext cx="5840875" cy="859696"/>
          </a:xfrm>
          <a:prstGeom prst="rect">
            <a:avLst/>
          </a:prstGeom>
        </p:spPr>
      </p:pic>
      <p:pic>
        <p:nvPicPr>
          <p:cNvPr id="10" name="Picture 9">
            <a:extLst>
              <a:ext uri="{FF2B5EF4-FFF2-40B4-BE49-F238E27FC236}">
                <a16:creationId xmlns:a16="http://schemas.microsoft.com/office/drawing/2014/main" id="{16EA14E5-44D5-074E-AE55-317026B2F1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3521" y="3506367"/>
            <a:ext cx="5877397" cy="861343"/>
          </a:xfrm>
          <a:prstGeom prst="rect">
            <a:avLst/>
          </a:prstGeom>
        </p:spPr>
      </p:pic>
      <p:pic>
        <p:nvPicPr>
          <p:cNvPr id="11" name="Picture 10">
            <a:extLst>
              <a:ext uri="{FF2B5EF4-FFF2-40B4-BE49-F238E27FC236}">
                <a16:creationId xmlns:a16="http://schemas.microsoft.com/office/drawing/2014/main" id="{C54AD59A-504B-3047-A785-D7A55627F4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9652" y="4367710"/>
            <a:ext cx="5727530" cy="900396"/>
          </a:xfrm>
          <a:prstGeom prst="rect">
            <a:avLst/>
          </a:prstGeom>
        </p:spPr>
      </p:pic>
    </p:spTree>
    <p:extLst>
      <p:ext uri="{BB962C8B-B14F-4D97-AF65-F5344CB8AC3E}">
        <p14:creationId xmlns:p14="http://schemas.microsoft.com/office/powerpoint/2010/main" val="2527060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D1BEF-806F-1840-AC69-B30DE84BA086}"/>
              </a:ext>
            </a:extLst>
          </p:cNvPr>
          <p:cNvSpPr>
            <a:spLocks noGrp="1"/>
          </p:cNvSpPr>
          <p:nvPr>
            <p:ph type="title"/>
          </p:nvPr>
        </p:nvSpPr>
        <p:spPr>
          <a:xfrm>
            <a:off x="369276" y="521677"/>
            <a:ext cx="8475785" cy="990600"/>
          </a:xfrm>
        </p:spPr>
        <p:txBody>
          <a:bodyPr>
            <a:noAutofit/>
          </a:bodyPr>
          <a:lstStyle/>
          <a:p>
            <a:r>
              <a:rPr lang="en-US" sz="2800" b="1" dirty="0"/>
              <a:t>Visual inspection of gene expression is crucial to verifying the correctness of the </a:t>
            </a:r>
            <a:r>
              <a:rPr lang="en-US" sz="2800" b="1" dirty="0" err="1"/>
              <a:t>GRNmap</a:t>
            </a:r>
            <a:r>
              <a:rPr lang="en-US" sz="2800" b="1" dirty="0"/>
              <a:t> simulation</a:t>
            </a:r>
          </a:p>
        </p:txBody>
      </p:sp>
      <p:graphicFrame>
        <p:nvGraphicFramePr>
          <p:cNvPr id="4" name="Content Placeholder 3">
            <a:extLst>
              <a:ext uri="{FF2B5EF4-FFF2-40B4-BE49-F238E27FC236}">
                <a16:creationId xmlns:a16="http://schemas.microsoft.com/office/drawing/2014/main" id="{63FE65DA-88CF-AB4B-9DAE-5B8FD80D28DF}"/>
              </a:ext>
            </a:extLst>
          </p:cNvPr>
          <p:cNvGraphicFramePr>
            <a:graphicFrameLocks noGrp="1"/>
          </p:cNvGraphicFramePr>
          <p:nvPr>
            <p:ph idx="1"/>
            <p:extLst>
              <p:ext uri="{D42A27DB-BD31-4B8C-83A1-F6EECF244321}">
                <p14:modId xmlns:p14="http://schemas.microsoft.com/office/powerpoint/2010/main" val="519846521"/>
              </p:ext>
            </p:extLst>
          </p:nvPr>
        </p:nvGraphicFramePr>
        <p:xfrm>
          <a:off x="5662246" y="1940544"/>
          <a:ext cx="3481754" cy="1739639"/>
        </p:xfrm>
        <a:graphic>
          <a:graphicData uri="http://schemas.openxmlformats.org/drawingml/2006/table">
            <a:tbl>
              <a:tblPr firstRow="1" bandRow="1">
                <a:tableStyleId>{5940675A-B579-460E-94D1-54222C63F5DA}</a:tableStyleId>
              </a:tblPr>
              <a:tblGrid>
                <a:gridCol w="889660">
                  <a:extLst>
                    <a:ext uri="{9D8B030D-6E8A-4147-A177-3AD203B41FA5}">
                      <a16:colId xmlns:a16="http://schemas.microsoft.com/office/drawing/2014/main" val="1937965588"/>
                    </a:ext>
                  </a:extLst>
                </a:gridCol>
                <a:gridCol w="1243142">
                  <a:extLst>
                    <a:ext uri="{9D8B030D-6E8A-4147-A177-3AD203B41FA5}">
                      <a16:colId xmlns:a16="http://schemas.microsoft.com/office/drawing/2014/main" val="187959268"/>
                    </a:ext>
                  </a:extLst>
                </a:gridCol>
                <a:gridCol w="1348952">
                  <a:extLst>
                    <a:ext uri="{9D8B030D-6E8A-4147-A177-3AD203B41FA5}">
                      <a16:colId xmlns:a16="http://schemas.microsoft.com/office/drawing/2014/main" val="3362661256"/>
                    </a:ext>
                  </a:extLst>
                </a:gridCol>
              </a:tblGrid>
              <a:tr h="459479">
                <a:tc>
                  <a:txBody>
                    <a:bodyPr/>
                    <a:lstStyle/>
                    <a:p>
                      <a:endParaRPr lang="en-US" dirty="0"/>
                    </a:p>
                  </a:txBody>
                  <a:tcPr/>
                </a:tc>
                <a:tc>
                  <a:txBody>
                    <a:bodyPr/>
                    <a:lstStyle/>
                    <a:p>
                      <a:r>
                        <a:rPr lang="en-US" dirty="0"/>
                        <a:t>Red</a:t>
                      </a:r>
                    </a:p>
                  </a:txBody>
                  <a:tcPr/>
                </a:tc>
                <a:tc>
                  <a:txBody>
                    <a:bodyPr/>
                    <a:lstStyle/>
                    <a:p>
                      <a:r>
                        <a:rPr lang="en-US" dirty="0"/>
                        <a:t>Blue</a:t>
                      </a:r>
                    </a:p>
                  </a:txBody>
                  <a:tcPr/>
                </a:tc>
                <a:extLst>
                  <a:ext uri="{0D108BD9-81ED-4DB2-BD59-A6C34878D82A}">
                    <a16:rowId xmlns:a16="http://schemas.microsoft.com/office/drawing/2014/main" val="2395856229"/>
                  </a:ext>
                </a:extLst>
              </a:tr>
              <a:tr h="459479">
                <a:tc>
                  <a:txBody>
                    <a:bodyPr/>
                    <a:lstStyle/>
                    <a:p>
                      <a:r>
                        <a:rPr lang="en-US" dirty="0"/>
                        <a:t>Edges</a:t>
                      </a:r>
                    </a:p>
                  </a:txBody>
                  <a:tcPr/>
                </a:tc>
                <a:tc>
                  <a:txBody>
                    <a:bodyPr/>
                    <a:lstStyle/>
                    <a:p>
                      <a:r>
                        <a:rPr lang="en-US" dirty="0"/>
                        <a:t>Gene Activation</a:t>
                      </a:r>
                    </a:p>
                  </a:txBody>
                  <a:tcPr/>
                </a:tc>
                <a:tc>
                  <a:txBody>
                    <a:bodyPr/>
                    <a:lstStyle/>
                    <a:p>
                      <a:r>
                        <a:rPr lang="en-US" dirty="0"/>
                        <a:t>Gene Repression</a:t>
                      </a:r>
                    </a:p>
                  </a:txBody>
                  <a:tcPr/>
                </a:tc>
                <a:extLst>
                  <a:ext uri="{0D108BD9-81ED-4DB2-BD59-A6C34878D82A}">
                    <a16:rowId xmlns:a16="http://schemas.microsoft.com/office/drawing/2014/main" val="2411970325"/>
                  </a:ext>
                </a:extLst>
              </a:tr>
              <a:tr h="459479">
                <a:tc>
                  <a:txBody>
                    <a:bodyPr/>
                    <a:lstStyle/>
                    <a:p>
                      <a:r>
                        <a:rPr lang="en-US" dirty="0"/>
                        <a:t>Nodes</a:t>
                      </a:r>
                    </a:p>
                  </a:txBody>
                  <a:tcPr/>
                </a:tc>
                <a:tc>
                  <a:txBody>
                    <a:bodyPr/>
                    <a:lstStyle/>
                    <a:p>
                      <a:r>
                        <a:rPr lang="en-US" dirty="0"/>
                        <a:t>Increase in mRNA</a:t>
                      </a:r>
                    </a:p>
                  </a:txBody>
                  <a:tcPr/>
                </a:tc>
                <a:tc>
                  <a:txBody>
                    <a:bodyPr/>
                    <a:lstStyle/>
                    <a:p>
                      <a:r>
                        <a:rPr lang="en-US" dirty="0"/>
                        <a:t>Decrease in mRNA</a:t>
                      </a:r>
                    </a:p>
                  </a:txBody>
                  <a:tcPr/>
                </a:tc>
                <a:extLst>
                  <a:ext uri="{0D108BD9-81ED-4DB2-BD59-A6C34878D82A}">
                    <a16:rowId xmlns:a16="http://schemas.microsoft.com/office/drawing/2014/main" val="1423690464"/>
                  </a:ext>
                </a:extLst>
              </a:tr>
            </a:tbl>
          </a:graphicData>
        </a:graphic>
      </p:graphicFrame>
      <p:pic>
        <p:nvPicPr>
          <p:cNvPr id="10" name="Picture 9">
            <a:extLst>
              <a:ext uri="{FF2B5EF4-FFF2-40B4-BE49-F238E27FC236}">
                <a16:creationId xmlns:a16="http://schemas.microsoft.com/office/drawing/2014/main" id="{44972349-4546-1C4E-84A2-A611422D3F2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2315" y="1760219"/>
            <a:ext cx="5569931" cy="2451981"/>
          </a:xfrm>
          <a:prstGeom prst="rect">
            <a:avLst/>
          </a:prstGeom>
        </p:spPr>
      </p:pic>
      <p:sp>
        <p:nvSpPr>
          <p:cNvPr id="13" name="TextBox 12">
            <a:extLst>
              <a:ext uri="{FF2B5EF4-FFF2-40B4-BE49-F238E27FC236}">
                <a16:creationId xmlns:a16="http://schemas.microsoft.com/office/drawing/2014/main" id="{08307BFE-5D75-8042-807C-19DA8B9B30CB}"/>
              </a:ext>
            </a:extLst>
          </p:cNvPr>
          <p:cNvSpPr txBox="1"/>
          <p:nvPr/>
        </p:nvSpPr>
        <p:spPr>
          <a:xfrm>
            <a:off x="439614" y="4212200"/>
            <a:ext cx="8317521" cy="2677656"/>
          </a:xfrm>
          <a:prstGeom prst="rect">
            <a:avLst/>
          </a:prstGeom>
          <a:noFill/>
        </p:spPr>
        <p:txBody>
          <a:bodyPr wrap="square" rtlCol="0">
            <a:spAutoFit/>
          </a:bodyPr>
          <a:lstStyle/>
          <a:p>
            <a:r>
              <a:rPr lang="en-US" sz="2400" dirty="0"/>
              <a:t>SWI5 is strongly repressing ASH1 (red arrow) but node coloring indicates that ASH1’s mRNA levels has </a:t>
            </a:r>
            <a:r>
              <a:rPr lang="en-US" sz="2400" b="1" dirty="0"/>
              <a:t>decreased</a:t>
            </a:r>
            <a:r>
              <a:rPr lang="en-US" sz="2400" dirty="0"/>
              <a:t> not increased.</a:t>
            </a:r>
          </a:p>
          <a:p>
            <a:pPr marL="342900" indent="-342900">
              <a:buAutoNum type="arabicPeriod"/>
            </a:pPr>
            <a:r>
              <a:rPr lang="en-US" sz="2400" dirty="0"/>
              <a:t>ACE2, MSN2, and YHP1’s repression on ASH1 is stronger than SWI5’s activation regulatory relationship</a:t>
            </a:r>
          </a:p>
          <a:p>
            <a:pPr marL="342900" indent="-342900">
              <a:buAutoNum type="arabicPeriod"/>
            </a:pPr>
            <a:r>
              <a:rPr lang="en-US" sz="2400" dirty="0"/>
              <a:t>There’s another factor which is missing in the network causing decrease in ASH1’s mRNA</a:t>
            </a:r>
          </a:p>
        </p:txBody>
      </p:sp>
    </p:spTree>
    <p:extLst>
      <p:ext uri="{BB962C8B-B14F-4D97-AF65-F5344CB8AC3E}">
        <p14:creationId xmlns:p14="http://schemas.microsoft.com/office/powerpoint/2010/main" val="77906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533400"/>
            <a:ext cx="8229600" cy="990600"/>
          </a:xfrm>
        </p:spPr>
        <p:txBody>
          <a:bodyPr/>
          <a:lstStyle/>
          <a:p>
            <a:r>
              <a:rPr lang="en-US" sz="2800" b="1" dirty="0"/>
              <a:t>Conclusion</a:t>
            </a:r>
          </a:p>
        </p:txBody>
      </p:sp>
      <p:sp>
        <p:nvSpPr>
          <p:cNvPr id="7" name="Shape 64"/>
          <p:cNvSpPr txBox="1">
            <a:spLocks/>
          </p:cNvSpPr>
          <p:nvPr/>
        </p:nvSpPr>
        <p:spPr>
          <a:xfrm>
            <a:off x="292100" y="1600200"/>
            <a:ext cx="8394700" cy="4876800"/>
          </a:xfrm>
          <a:prstGeom prst="rect">
            <a:avLst/>
          </a:prstGeom>
        </p:spPr>
        <p:txBody>
          <a:bodyPr vert="horz" lIns="91425" tIns="91425" rIns="91425" bIns="91425" rtlCol="0" anchor="t" anchorCtr="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571500" lvl="0" indent="-342900">
              <a:spcBef>
                <a:spcPts val="1000"/>
              </a:spcBef>
              <a:spcAft>
                <a:spcPts val="1000"/>
              </a:spcAft>
              <a:buFont typeface="Arial"/>
              <a:buChar char="•"/>
            </a:pPr>
            <a:r>
              <a:rPr lang="en" b="1" dirty="0"/>
              <a:t>Gene regulatory networks (GRNs) consist of genes, transcription factors, and the regulatory relationships between them.</a:t>
            </a:r>
          </a:p>
          <a:p>
            <a:pPr marL="571500" lvl="0" indent="-342900">
              <a:spcBef>
                <a:spcPts val="0"/>
              </a:spcBef>
              <a:spcAft>
                <a:spcPts val="1000"/>
              </a:spcAft>
              <a:buFont typeface="Arial"/>
              <a:buChar char="•"/>
            </a:pPr>
            <a:r>
              <a:rPr lang="en" b="1" dirty="0"/>
              <a:t>GRNsight is an open source web application and service for visualizing models of gene regulatory networks.</a:t>
            </a:r>
          </a:p>
          <a:p>
            <a:pPr marL="571500" lvl="0" indent="-342900">
              <a:spcBef>
                <a:spcPts val="0"/>
              </a:spcBef>
              <a:spcAft>
                <a:spcPts val="1000"/>
              </a:spcAft>
              <a:buFont typeface="Arial"/>
              <a:buChar char="•"/>
            </a:pPr>
            <a:r>
              <a:rPr lang="en-US" b="1" dirty="0"/>
              <a:t>In GRNsight </a:t>
            </a:r>
            <a:r>
              <a:rPr lang="en" b="1" dirty="0"/>
              <a:t>version 3.0</a:t>
            </a:r>
            <a:r>
              <a:rPr lang="en-US" b="1" dirty="0"/>
              <a:t>, the Excel spreadsheet controller was redesigned to process data from the entire </a:t>
            </a:r>
            <a:r>
              <a:rPr lang="en-US" b="1" dirty="0" err="1"/>
              <a:t>GRNmap</a:t>
            </a:r>
            <a:r>
              <a:rPr lang="en-US" b="1" dirty="0"/>
              <a:t> input or output workbook.</a:t>
            </a:r>
          </a:p>
          <a:p>
            <a:pPr marL="571500" indent="-342900">
              <a:spcBef>
                <a:spcPts val="0"/>
              </a:spcBef>
              <a:spcAft>
                <a:spcPts val="1000"/>
              </a:spcAft>
              <a:buFont typeface="Arial"/>
              <a:buChar char="•"/>
            </a:pPr>
            <a:r>
              <a:rPr lang="en-US" b="1" dirty="0"/>
              <a:t>In GRNsight version 3.0, a node coloring feature for visualizing gene expression was added.</a:t>
            </a:r>
          </a:p>
          <a:p>
            <a:pPr marL="571500" indent="-342900">
              <a:spcBef>
                <a:spcPts val="0"/>
              </a:spcBef>
              <a:spcAft>
                <a:spcPts val="1000"/>
              </a:spcAft>
              <a:buFont typeface="Arial"/>
              <a:buChar char="•"/>
            </a:pPr>
            <a:endParaRPr lang="en" b="1" dirty="0"/>
          </a:p>
        </p:txBody>
      </p:sp>
    </p:spTree>
    <p:extLst>
      <p:ext uri="{BB962C8B-B14F-4D97-AF65-F5344CB8AC3E}">
        <p14:creationId xmlns:p14="http://schemas.microsoft.com/office/powerpoint/2010/main" val="9894063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t>GRNsight application and code are available under the open source BSD license</a:t>
            </a:r>
            <a:endParaRPr lang="en-US" sz="2800" dirty="0"/>
          </a:p>
        </p:txBody>
      </p:sp>
      <p:sp>
        <p:nvSpPr>
          <p:cNvPr id="3" name="Content Placeholder 2"/>
          <p:cNvSpPr>
            <a:spLocks noGrp="1"/>
          </p:cNvSpPr>
          <p:nvPr>
            <p:ph idx="1"/>
          </p:nvPr>
        </p:nvSpPr>
        <p:spPr>
          <a:xfrm>
            <a:off x="457200" y="3845845"/>
            <a:ext cx="8229600" cy="2631153"/>
          </a:xfrm>
        </p:spPr>
        <p:txBody>
          <a:bodyPr>
            <a:normAutofit/>
          </a:bodyPr>
          <a:lstStyle/>
          <a:p>
            <a:pPr marL="0" indent="0">
              <a:buNone/>
            </a:pPr>
            <a:endParaRPr lang="en-US" dirty="0">
              <a:solidFill>
                <a:schemeClr val="tx2"/>
              </a:solidFill>
            </a:endParaRPr>
          </a:p>
          <a:p>
            <a:pPr marL="0" indent="0">
              <a:buNone/>
            </a:pPr>
            <a:r>
              <a:rPr lang="en-US" dirty="0">
                <a:solidFill>
                  <a:schemeClr val="tx2"/>
                </a:solidFill>
              </a:rPr>
              <a:t>Current and future work documented via </a:t>
            </a:r>
            <a:r>
              <a:rPr lang="en-US" dirty="0" err="1">
                <a:solidFill>
                  <a:schemeClr val="tx2"/>
                </a:solidFill>
              </a:rPr>
              <a:t>Github</a:t>
            </a:r>
            <a:r>
              <a:rPr lang="en-US" dirty="0">
                <a:solidFill>
                  <a:schemeClr val="tx2"/>
                </a:solidFill>
              </a:rPr>
              <a:t> Issues</a:t>
            </a:r>
          </a:p>
          <a:p>
            <a:r>
              <a:rPr lang="en-US" dirty="0"/>
              <a:t>User interface menu redesign</a:t>
            </a:r>
          </a:p>
          <a:p>
            <a:r>
              <a:rPr lang="en-US" dirty="0"/>
              <a:t>Additional options for node coloring</a:t>
            </a:r>
          </a:p>
          <a:p>
            <a:pPr lvl="1"/>
            <a:r>
              <a:rPr lang="en-US" dirty="0"/>
              <a:t>User selected color scheme</a:t>
            </a:r>
          </a:p>
          <a:p>
            <a:pPr lvl="1"/>
            <a:r>
              <a:rPr lang="en-US" dirty="0"/>
              <a:t>Animation</a:t>
            </a:r>
          </a:p>
        </p:txBody>
      </p:sp>
      <p:grpSp>
        <p:nvGrpSpPr>
          <p:cNvPr id="4" name="Group 3"/>
          <p:cNvGrpSpPr/>
          <p:nvPr/>
        </p:nvGrpSpPr>
        <p:grpSpPr>
          <a:xfrm>
            <a:off x="1457275" y="2113888"/>
            <a:ext cx="6229450" cy="1643057"/>
            <a:chOff x="1631849" y="2828435"/>
            <a:chExt cx="6229450" cy="1643057"/>
          </a:xfrm>
        </p:grpSpPr>
        <p:sp>
          <p:nvSpPr>
            <p:cNvPr id="5" name="TextBox 4"/>
            <p:cNvSpPr txBox="1"/>
            <p:nvPr/>
          </p:nvSpPr>
          <p:spPr>
            <a:xfrm>
              <a:off x="2516877" y="3035485"/>
              <a:ext cx="5096671" cy="738664"/>
            </a:xfrm>
            <a:prstGeom prst="rect">
              <a:avLst/>
            </a:prstGeom>
            <a:noFill/>
          </p:spPr>
          <p:txBody>
            <a:bodyPr wrap="square" rtlCol="0">
              <a:spAutoFit/>
            </a:bodyPr>
            <a:lstStyle/>
            <a:p>
              <a:r>
                <a:rPr lang="en-US" sz="2400" b="1" u="sng" dirty="0">
                  <a:solidFill>
                    <a:schemeClr val="tx2"/>
                  </a:solidFill>
                </a:rPr>
                <a:t>http://</a:t>
              </a:r>
              <a:r>
                <a:rPr lang="en-US" sz="2400" b="1" u="sng" dirty="0" err="1">
                  <a:solidFill>
                    <a:schemeClr val="tx2"/>
                  </a:solidFill>
                </a:rPr>
                <a:t>dondi.github.io</a:t>
              </a:r>
              <a:r>
                <a:rPr lang="en-US" sz="2400" b="1" u="sng" dirty="0">
                  <a:solidFill>
                    <a:schemeClr val="tx2"/>
                  </a:solidFill>
                </a:rPr>
                <a:t>/GRNsight/</a:t>
              </a:r>
            </a:p>
            <a:p>
              <a:endParaRPr lang="en-US" dirty="0"/>
            </a:p>
          </p:txBody>
        </p:sp>
        <p:sp>
          <p:nvSpPr>
            <p:cNvPr id="6" name="TextBox 5"/>
            <p:cNvSpPr txBox="1"/>
            <p:nvPr/>
          </p:nvSpPr>
          <p:spPr>
            <a:xfrm>
              <a:off x="2516876" y="3705133"/>
              <a:ext cx="5344423" cy="461665"/>
            </a:xfrm>
            <a:prstGeom prst="rect">
              <a:avLst/>
            </a:prstGeom>
            <a:noFill/>
          </p:spPr>
          <p:txBody>
            <a:bodyPr wrap="square" rtlCol="0">
              <a:spAutoFit/>
            </a:bodyPr>
            <a:lstStyle/>
            <a:p>
              <a:r>
                <a:rPr lang="en-US" sz="2400" b="1" u="sng" dirty="0">
                  <a:solidFill>
                    <a:schemeClr val="tx2"/>
                  </a:solidFill>
                </a:rPr>
                <a:t>https://</a:t>
              </a:r>
              <a:r>
                <a:rPr lang="en-US" sz="2400" b="1" u="sng" dirty="0" err="1">
                  <a:solidFill>
                    <a:schemeClr val="tx2"/>
                  </a:solidFill>
                </a:rPr>
                <a:t>github.com</a:t>
              </a:r>
              <a:r>
                <a:rPr lang="en-US" sz="2400" b="1" u="sng" dirty="0">
                  <a:solidFill>
                    <a:schemeClr val="tx2"/>
                  </a:solidFill>
                </a:rPr>
                <a:t>/</a:t>
              </a:r>
              <a:r>
                <a:rPr lang="en-US" sz="2400" b="1" u="sng" dirty="0" err="1">
                  <a:solidFill>
                    <a:schemeClr val="tx2"/>
                  </a:solidFill>
                </a:rPr>
                <a:t>dondi</a:t>
              </a:r>
              <a:r>
                <a:rPr lang="en-US" sz="2400" b="1" u="sng" dirty="0">
                  <a:solidFill>
                    <a:schemeClr val="tx2"/>
                  </a:solidFill>
                </a:rPr>
                <a:t>/GRNsight</a:t>
              </a:r>
            </a:p>
          </p:txBody>
        </p:sp>
        <p:pic>
          <p:nvPicPr>
            <p:cNvPr id="7" name="Picture 6"/>
            <p:cNvPicPr>
              <a:picLocks noChangeAspect="1"/>
            </p:cNvPicPr>
            <p:nvPr/>
          </p:nvPicPr>
          <p:blipFill>
            <a:blip r:embed="rId2"/>
            <a:stretch>
              <a:fillRect/>
            </a:stretch>
          </p:blipFill>
          <p:spPr>
            <a:xfrm>
              <a:off x="1631849" y="3546313"/>
              <a:ext cx="925179" cy="925179"/>
            </a:xfrm>
            <a:prstGeom prst="rect">
              <a:avLst/>
            </a:prstGeom>
          </p:spPr>
        </p:pic>
        <p:pic>
          <p:nvPicPr>
            <p:cNvPr id="8" name="Picture 7"/>
            <p:cNvPicPr>
              <a:picLocks noChangeAspect="1"/>
            </p:cNvPicPr>
            <p:nvPr/>
          </p:nvPicPr>
          <p:blipFill>
            <a:blip r:embed="rId3"/>
            <a:stretch>
              <a:fillRect/>
            </a:stretch>
          </p:blipFill>
          <p:spPr>
            <a:xfrm>
              <a:off x="1721920" y="2828435"/>
              <a:ext cx="766482" cy="744925"/>
            </a:xfrm>
            <a:prstGeom prst="rect">
              <a:avLst/>
            </a:prstGeom>
          </p:spPr>
        </p:pic>
      </p:grpSp>
    </p:spTree>
    <p:extLst>
      <p:ext uri="{BB962C8B-B14F-4D97-AF65-F5344CB8AC3E}">
        <p14:creationId xmlns:p14="http://schemas.microsoft.com/office/powerpoint/2010/main" val="14268167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90600"/>
          </a:xfrm>
        </p:spPr>
        <p:txBody>
          <a:bodyPr>
            <a:normAutofit/>
          </a:bodyPr>
          <a:lstStyle/>
          <a:p>
            <a:r>
              <a:rPr lang="en-US" sz="2800" b="1" dirty="0"/>
              <a:t>Acknowledgements</a:t>
            </a:r>
          </a:p>
        </p:txBody>
      </p:sp>
      <p:sp>
        <p:nvSpPr>
          <p:cNvPr id="4" name="Shape 197"/>
          <p:cNvSpPr txBox="1">
            <a:spLocks noGrp="1"/>
          </p:cNvSpPr>
          <p:nvPr>
            <p:ph idx="1"/>
          </p:nvPr>
        </p:nvSpPr>
        <p:spPr>
          <a:xfrm>
            <a:off x="6283941" y="1447800"/>
            <a:ext cx="2679699" cy="5012545"/>
          </a:xfrm>
          <a:prstGeom prst="rect">
            <a:avLst/>
          </a:prstGeom>
        </p:spPr>
        <p:txBody>
          <a:bodyPr lIns="91425" tIns="91425" rIns="91425" bIns="91425" anchor="t" anchorCtr="0">
            <a:noAutofit/>
          </a:bodyPr>
          <a:lstStyle/>
          <a:p>
            <a:pPr lvl="0">
              <a:spcBef>
                <a:spcPts val="0"/>
              </a:spcBef>
              <a:buNone/>
            </a:pPr>
            <a:r>
              <a:rPr lang="en" sz="2000" u="sng" dirty="0"/>
              <a:t>GRNsight Team</a:t>
            </a:r>
            <a:endParaRPr lang="en-US" sz="2000" u="sng" dirty="0"/>
          </a:p>
          <a:p>
            <a:pPr lvl="0">
              <a:spcBef>
                <a:spcPts val="0"/>
              </a:spcBef>
              <a:buNone/>
            </a:pPr>
            <a:r>
              <a:rPr lang="en" sz="2000" dirty="0" err="1"/>
              <a:t>Mihir</a:t>
            </a:r>
            <a:r>
              <a:rPr lang="en" sz="2000" dirty="0"/>
              <a:t> </a:t>
            </a:r>
            <a:r>
              <a:rPr lang="en" sz="2000" dirty="0" err="1"/>
              <a:t>Samdarshi</a:t>
            </a:r>
            <a:endParaRPr lang="en" sz="2000" dirty="0"/>
          </a:p>
          <a:p>
            <a:pPr lvl="0">
              <a:spcBef>
                <a:spcPts val="0"/>
              </a:spcBef>
              <a:buNone/>
            </a:pPr>
            <a:r>
              <a:rPr lang="en" sz="2000" dirty="0"/>
              <a:t>Jen Shin</a:t>
            </a:r>
          </a:p>
          <a:p>
            <a:pPr lvl="0">
              <a:spcBef>
                <a:spcPts val="0"/>
              </a:spcBef>
              <a:buNone/>
            </a:pPr>
            <a:r>
              <a:rPr lang="en" sz="2000" dirty="0"/>
              <a:t>Eileen Choe</a:t>
            </a:r>
          </a:p>
          <a:p>
            <a:pPr lvl="0">
              <a:spcBef>
                <a:spcPts val="0"/>
              </a:spcBef>
              <a:buNone/>
            </a:pPr>
            <a:endParaRPr sz="1200" dirty="0"/>
          </a:p>
          <a:p>
            <a:pPr lvl="0">
              <a:spcBef>
                <a:spcPts val="0"/>
              </a:spcBef>
              <a:buNone/>
            </a:pPr>
            <a:r>
              <a:rPr lang="en" sz="2000" u="sng" dirty="0"/>
              <a:t>GRNmap Team</a:t>
            </a:r>
          </a:p>
          <a:p>
            <a:pPr lvl="0">
              <a:spcBef>
                <a:spcPts val="0"/>
              </a:spcBef>
              <a:buNone/>
            </a:pPr>
            <a:r>
              <a:rPr lang="en" sz="2000" dirty="0"/>
              <a:t>Maggie O’Neil</a:t>
            </a:r>
          </a:p>
          <a:p>
            <a:pPr lvl="0">
              <a:spcBef>
                <a:spcPts val="0"/>
              </a:spcBef>
              <a:buNone/>
            </a:pPr>
            <a:r>
              <a:rPr lang="en" sz="2000" dirty="0"/>
              <a:t>Brandon Klein</a:t>
            </a:r>
            <a:endParaRPr lang="en-US" sz="2000" dirty="0"/>
          </a:p>
          <a:p>
            <a:pPr lvl="0">
              <a:spcBef>
                <a:spcPts val="0"/>
              </a:spcBef>
              <a:buNone/>
            </a:pPr>
            <a:r>
              <a:rPr lang="en-US" sz="2000" dirty="0"/>
              <a:t>Justin Kyle Torres</a:t>
            </a:r>
          </a:p>
          <a:p>
            <a:pPr lvl="0">
              <a:spcBef>
                <a:spcPts val="0"/>
              </a:spcBef>
              <a:buNone/>
            </a:pPr>
            <a:r>
              <a:rPr lang="en-US" sz="2000" dirty="0"/>
              <a:t>John Lopez</a:t>
            </a:r>
          </a:p>
          <a:p>
            <a:pPr lvl="0">
              <a:spcBef>
                <a:spcPts val="0"/>
              </a:spcBef>
              <a:buNone/>
            </a:pPr>
            <a:endParaRPr lang="en-US" sz="2000" dirty="0"/>
          </a:p>
          <a:p>
            <a:pPr>
              <a:spcBef>
                <a:spcPts val="0"/>
              </a:spcBef>
              <a:buNone/>
            </a:pPr>
            <a:r>
              <a:rPr lang="en" sz="2000" u="sng" dirty="0"/>
              <a:t>Wet Lab Team</a:t>
            </a:r>
          </a:p>
          <a:p>
            <a:pPr>
              <a:spcBef>
                <a:spcPts val="0"/>
              </a:spcBef>
              <a:buNone/>
            </a:pPr>
            <a:r>
              <a:rPr lang="en" sz="2000" dirty="0" err="1"/>
              <a:t>Nika</a:t>
            </a:r>
            <a:r>
              <a:rPr lang="en" sz="2000" dirty="0"/>
              <a:t> </a:t>
            </a:r>
            <a:r>
              <a:rPr lang="en-US" sz="2000" dirty="0" err="1"/>
              <a:t>Vafadari</a:t>
            </a:r>
            <a:endParaRPr lang="en" sz="2000" dirty="0"/>
          </a:p>
          <a:p>
            <a:pPr>
              <a:spcBef>
                <a:spcPts val="0"/>
              </a:spcBef>
              <a:buNone/>
            </a:pPr>
            <a:r>
              <a:rPr lang="en" sz="2000" dirty="0"/>
              <a:t>Katherine </a:t>
            </a:r>
            <a:r>
              <a:rPr lang="en-US" sz="2000" dirty="0" err="1"/>
              <a:t>Scheker</a:t>
            </a:r>
            <a:endParaRPr lang="en-US" sz="2000" dirty="0"/>
          </a:p>
          <a:p>
            <a:pPr>
              <a:spcBef>
                <a:spcPts val="0"/>
              </a:spcBef>
              <a:buNone/>
            </a:pPr>
            <a:r>
              <a:rPr lang="en-US" sz="2000" dirty="0"/>
              <a:t>Nick Collins</a:t>
            </a:r>
          </a:p>
          <a:p>
            <a:pPr lvl="0">
              <a:spcBef>
                <a:spcPts val="0"/>
              </a:spcBef>
              <a:buNone/>
            </a:pPr>
            <a:endParaRPr lang="en" sz="1400" dirty="0"/>
          </a:p>
        </p:txBody>
      </p:sp>
      <p:pic>
        <p:nvPicPr>
          <p:cNvPr id="10" name="Shape 199"/>
          <p:cNvPicPr preferRelativeResize="0"/>
          <p:nvPr/>
        </p:nvPicPr>
        <p:blipFill>
          <a:blip r:embed="rId3">
            <a:alphaModFix/>
          </a:blip>
          <a:stretch>
            <a:fillRect/>
          </a:stretch>
        </p:blipFill>
        <p:spPr>
          <a:xfrm>
            <a:off x="594339" y="1375623"/>
            <a:ext cx="1474227" cy="1432006"/>
          </a:xfrm>
          <a:prstGeom prst="rect">
            <a:avLst/>
          </a:prstGeom>
          <a:noFill/>
          <a:ln>
            <a:noFill/>
          </a:ln>
        </p:spPr>
      </p:pic>
      <p:sp>
        <p:nvSpPr>
          <p:cNvPr id="13" name="Rectangle 12"/>
          <p:cNvSpPr/>
          <p:nvPr/>
        </p:nvSpPr>
        <p:spPr>
          <a:xfrm>
            <a:off x="2234346" y="1484189"/>
            <a:ext cx="4572000" cy="1015663"/>
          </a:xfrm>
          <a:prstGeom prst="rect">
            <a:avLst/>
          </a:prstGeom>
        </p:spPr>
        <p:txBody>
          <a:bodyPr>
            <a:spAutoFit/>
          </a:bodyPr>
          <a:lstStyle/>
          <a:p>
            <a:pPr lvl="0">
              <a:spcBef>
                <a:spcPts val="0"/>
              </a:spcBef>
              <a:buNone/>
            </a:pPr>
            <a:r>
              <a:rPr lang="en" sz="2000" b="1" dirty="0"/>
              <a:t>Loyola Marymount University</a:t>
            </a:r>
          </a:p>
          <a:p>
            <a:pPr lvl="0">
              <a:spcBef>
                <a:spcPts val="0"/>
              </a:spcBef>
              <a:buNone/>
            </a:pPr>
            <a:r>
              <a:rPr lang="en" sz="2000" dirty="0"/>
              <a:t>Dr. Kam D. </a:t>
            </a:r>
            <a:r>
              <a:rPr lang="en" sz="2000" dirty="0" err="1"/>
              <a:t>Dahlquist</a:t>
            </a:r>
            <a:endParaRPr lang="en" sz="2000" dirty="0"/>
          </a:p>
          <a:p>
            <a:pPr lvl="0">
              <a:spcBef>
                <a:spcPts val="0"/>
              </a:spcBef>
              <a:buNone/>
            </a:pPr>
            <a:r>
              <a:rPr lang="en" sz="2000" dirty="0"/>
              <a:t>Dr. John David N. </a:t>
            </a:r>
            <a:r>
              <a:rPr lang="en" sz="2000" dirty="0" err="1"/>
              <a:t>Dionisio</a:t>
            </a:r>
            <a:endParaRPr lang="en" sz="2000" dirty="0"/>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16389" t="23148" r="12361" b="7407"/>
          <a:stretch/>
        </p:blipFill>
        <p:spPr>
          <a:xfrm>
            <a:off x="1041400" y="3082168"/>
            <a:ext cx="4350015" cy="3179836"/>
          </a:xfrm>
          <a:prstGeom prst="rect">
            <a:avLst/>
          </a:prstGeom>
          <a:ln w="31750">
            <a:solidFill>
              <a:schemeClr val="accent1"/>
            </a:solidFill>
          </a:ln>
        </p:spPr>
      </p:pic>
    </p:spTree>
    <p:extLst>
      <p:ext uri="{BB962C8B-B14F-4D97-AF65-F5344CB8AC3E}">
        <p14:creationId xmlns:p14="http://schemas.microsoft.com/office/powerpoint/2010/main" val="266096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4"/>
          <p:cNvSpPr txBox="1">
            <a:spLocks noGrp="1"/>
          </p:cNvSpPr>
          <p:nvPr>
            <p:ph idx="1"/>
          </p:nvPr>
        </p:nvSpPr>
        <p:spPr>
          <a:xfrm>
            <a:off x="292100" y="1600200"/>
            <a:ext cx="8394700" cy="4876800"/>
          </a:xfrm>
          <a:prstGeom prst="rect">
            <a:avLst/>
          </a:prstGeom>
        </p:spPr>
        <p:txBody>
          <a:bodyPr lIns="91425" tIns="91425" rIns="91425" bIns="91425" anchor="t" anchorCtr="0">
            <a:noAutofit/>
          </a:bodyPr>
          <a:lstStyle/>
          <a:p>
            <a:pPr marL="571500" lvl="0" indent="-342900" rtl="0">
              <a:spcBef>
                <a:spcPts val="1000"/>
              </a:spcBef>
              <a:spcAft>
                <a:spcPts val="1000"/>
              </a:spcAft>
              <a:buFont typeface="Arial"/>
              <a:buChar char="•"/>
            </a:pPr>
            <a:r>
              <a:rPr lang="en" b="1" dirty="0">
                <a:solidFill>
                  <a:schemeClr val="tx1"/>
                </a:solidFill>
              </a:rPr>
              <a:t>Gene regulatory networks (GRNs) consist of genes, transcription factors, and the regulatory relationships between them.</a:t>
            </a:r>
          </a:p>
          <a:p>
            <a:pPr marL="571500" lvl="0" indent="-342900">
              <a:spcBef>
                <a:spcPts val="0"/>
              </a:spcBef>
              <a:spcAft>
                <a:spcPts val="1000"/>
              </a:spcAft>
              <a:buFont typeface="Arial"/>
              <a:buChar char="•"/>
            </a:pPr>
            <a:r>
              <a:rPr lang="en" b="1" dirty="0">
                <a:solidFill>
                  <a:schemeClr val="bg1">
                    <a:lumMod val="50000"/>
                  </a:schemeClr>
                </a:solidFill>
              </a:rPr>
              <a:t>GRNsight is an open source web application and service for visualizing models of gene regulatory networks.</a:t>
            </a:r>
          </a:p>
          <a:p>
            <a:pPr marL="571500" lvl="0" indent="-342900">
              <a:spcBef>
                <a:spcPts val="0"/>
              </a:spcBef>
              <a:spcAft>
                <a:spcPts val="1000"/>
              </a:spcAft>
              <a:buFont typeface="Arial"/>
              <a:buChar char="•"/>
            </a:pPr>
            <a:r>
              <a:rPr lang="en-US" b="1" dirty="0">
                <a:solidFill>
                  <a:schemeClr val="bg1">
                    <a:lumMod val="50000"/>
                  </a:schemeClr>
                </a:solidFill>
              </a:rPr>
              <a:t>In GRNsight </a:t>
            </a:r>
            <a:r>
              <a:rPr lang="en" b="1" dirty="0">
                <a:solidFill>
                  <a:schemeClr val="bg1">
                    <a:lumMod val="50000"/>
                  </a:schemeClr>
                </a:solidFill>
              </a:rPr>
              <a:t>version 3.0</a:t>
            </a:r>
            <a:r>
              <a:rPr lang="en-US" b="1" dirty="0">
                <a:solidFill>
                  <a:schemeClr val="bg1">
                    <a:lumMod val="50000"/>
                  </a:schemeClr>
                </a:solidFill>
              </a:rPr>
              <a:t>, the Excel spreadsheet controller was redesigned to process data from the entire </a:t>
            </a:r>
            <a:r>
              <a:rPr lang="en-US" b="1" dirty="0" err="1">
                <a:solidFill>
                  <a:schemeClr val="bg1">
                    <a:lumMod val="50000"/>
                  </a:schemeClr>
                </a:solidFill>
              </a:rPr>
              <a:t>GRNmap</a:t>
            </a:r>
            <a:r>
              <a:rPr lang="en-US" b="1" dirty="0">
                <a:solidFill>
                  <a:schemeClr val="bg1">
                    <a:lumMod val="50000"/>
                  </a:schemeClr>
                </a:solidFill>
              </a:rPr>
              <a:t> input or output workbook.</a:t>
            </a:r>
          </a:p>
          <a:p>
            <a:pPr marL="571500" indent="-342900">
              <a:spcBef>
                <a:spcPts val="0"/>
              </a:spcBef>
              <a:spcAft>
                <a:spcPts val="1000"/>
              </a:spcAft>
              <a:buFont typeface="Arial"/>
              <a:buChar char="•"/>
            </a:pPr>
            <a:r>
              <a:rPr lang="en-US" b="1" dirty="0">
                <a:solidFill>
                  <a:schemeClr val="bg1">
                    <a:lumMod val="50000"/>
                  </a:schemeClr>
                </a:solidFill>
              </a:rPr>
              <a:t>In GRNsight version 3.0, a node coloring feature for visualizing gene expression was added.</a:t>
            </a:r>
          </a:p>
          <a:p>
            <a:pPr marL="571500" lvl="0" indent="-342900" rtl="0">
              <a:spcBef>
                <a:spcPts val="0"/>
              </a:spcBef>
              <a:spcAft>
                <a:spcPts val="1000"/>
              </a:spcAft>
              <a:buFont typeface="Arial"/>
              <a:buChar char="•"/>
            </a:pPr>
            <a:endParaRPr lang="en" b="1" dirty="0">
              <a:solidFill>
                <a:schemeClr val="tx1"/>
              </a:solidFill>
            </a:endParaRPr>
          </a:p>
        </p:txBody>
      </p:sp>
      <p:sp>
        <p:nvSpPr>
          <p:cNvPr id="3" name="Title 1"/>
          <p:cNvSpPr>
            <a:spLocks noGrp="1"/>
          </p:cNvSpPr>
          <p:nvPr>
            <p:ph type="title"/>
          </p:nvPr>
        </p:nvSpPr>
        <p:spPr>
          <a:xfrm>
            <a:off x="457200" y="533400"/>
            <a:ext cx="8229600" cy="990600"/>
          </a:xfrm>
        </p:spPr>
        <p:txBody>
          <a:bodyPr/>
          <a:lstStyle/>
          <a:p>
            <a:r>
              <a:rPr lang="en-US" sz="2800" b="1" dirty="0"/>
              <a:t>Outline</a:t>
            </a:r>
          </a:p>
        </p:txBody>
      </p:sp>
    </p:spTree>
    <p:extLst>
      <p:ext uri="{BB962C8B-B14F-4D97-AF65-F5344CB8AC3E}">
        <p14:creationId xmlns:p14="http://schemas.microsoft.com/office/powerpoint/2010/main" val="536111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p:cNvSpPr txBox="1">
            <a:spLocks noChangeArrowheads="1"/>
          </p:cNvSpPr>
          <p:nvPr/>
        </p:nvSpPr>
        <p:spPr>
          <a:xfrm>
            <a:off x="457200" y="720997"/>
            <a:ext cx="8337349" cy="99060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2800" b="1" dirty="0"/>
              <a:t>A gene regulatory network (GRN) controls the level of expression of genes and proteins</a:t>
            </a:r>
            <a:endParaRPr lang="en-US" altLang="en-US" sz="2800" b="1" dirty="0">
              <a:solidFill>
                <a:srgbClr val="16693F"/>
              </a:solidFill>
            </a:endParaRPr>
          </a:p>
        </p:txBody>
      </p:sp>
      <p:sp>
        <p:nvSpPr>
          <p:cNvPr id="8" name="Content Placeholder 7"/>
          <p:cNvSpPr>
            <a:spLocks noGrp="1"/>
          </p:cNvSpPr>
          <p:nvPr>
            <p:ph idx="1"/>
          </p:nvPr>
        </p:nvSpPr>
        <p:spPr>
          <a:xfrm>
            <a:off x="3956329" y="1899461"/>
            <a:ext cx="5025514" cy="4102286"/>
          </a:xfrm>
        </p:spPr>
        <p:txBody>
          <a:bodyPr>
            <a:noAutofit/>
          </a:bodyPr>
          <a:lstStyle/>
          <a:p>
            <a:r>
              <a:rPr lang="en-US" sz="2800" dirty="0"/>
              <a:t>Transcription factors </a:t>
            </a:r>
            <a:r>
              <a:rPr lang="en-US" sz="2800" b="1" dirty="0"/>
              <a:t>activate</a:t>
            </a:r>
            <a:r>
              <a:rPr lang="en-US" sz="2800" dirty="0"/>
              <a:t> or </a:t>
            </a:r>
            <a:r>
              <a:rPr lang="en-US" sz="2800" b="1" dirty="0"/>
              <a:t>repress</a:t>
            </a:r>
            <a:r>
              <a:rPr lang="en-US" sz="2800" dirty="0"/>
              <a:t> expression.</a:t>
            </a:r>
          </a:p>
          <a:p>
            <a:r>
              <a:rPr lang="en-US" sz="2800" dirty="0"/>
              <a:t>To understand GRNs we want to quantify the </a:t>
            </a:r>
            <a:r>
              <a:rPr lang="en-US" sz="2800" b="1" dirty="0"/>
              <a:t>weight values</a:t>
            </a:r>
            <a:r>
              <a:rPr lang="en-US" sz="2800" dirty="0"/>
              <a:t> of these regulatory relationships.</a:t>
            </a:r>
            <a:endParaRPr lang="en-US" sz="2800" b="1" dirty="0"/>
          </a:p>
        </p:txBody>
      </p:sp>
      <p:pic>
        <p:nvPicPr>
          <p:cNvPr id="11" name="Shape 76"/>
          <p:cNvPicPr preferRelativeResize="0">
            <a:picLocks noChangeAspect="1"/>
          </p:cNvPicPr>
          <p:nvPr/>
        </p:nvPicPr>
        <p:blipFill rotWithShape="1">
          <a:blip r:embed="rId3">
            <a:alphaModFix/>
          </a:blip>
          <a:srcRect l="6976"/>
          <a:stretch/>
        </p:blipFill>
        <p:spPr>
          <a:xfrm>
            <a:off x="0" y="2072177"/>
            <a:ext cx="4019829" cy="3612197"/>
          </a:xfrm>
          <a:prstGeom prst="rect">
            <a:avLst/>
          </a:prstGeom>
          <a:noFill/>
          <a:ln>
            <a:noFill/>
          </a:ln>
        </p:spPr>
      </p:pic>
      <p:sp>
        <p:nvSpPr>
          <p:cNvPr id="12" name="Shape 78"/>
          <p:cNvSpPr txBox="1">
            <a:spLocks noChangeAspect="1"/>
          </p:cNvSpPr>
          <p:nvPr/>
        </p:nvSpPr>
        <p:spPr>
          <a:xfrm>
            <a:off x="115761" y="3075174"/>
            <a:ext cx="1447739" cy="513607"/>
          </a:xfrm>
          <a:prstGeom prst="rect">
            <a:avLst/>
          </a:prstGeom>
          <a:noFill/>
          <a:ln>
            <a:noFill/>
          </a:ln>
        </p:spPr>
        <p:txBody>
          <a:bodyPr lIns="91425" tIns="91425" rIns="91425" bIns="91425" anchor="t" anchorCtr="0">
            <a:noAutofit/>
          </a:bodyPr>
          <a:lstStyle/>
          <a:p>
            <a:pPr lvl="0">
              <a:spcBef>
                <a:spcPts val="0"/>
              </a:spcBef>
              <a:buNone/>
            </a:pPr>
            <a:r>
              <a:rPr lang="en" sz="1400" b="1" dirty="0"/>
              <a:t>Transcription</a:t>
            </a:r>
            <a:endParaRPr lang="en" b="1" dirty="0"/>
          </a:p>
        </p:txBody>
      </p:sp>
      <p:sp>
        <p:nvSpPr>
          <p:cNvPr id="13" name="Shape 79"/>
          <p:cNvSpPr txBox="1">
            <a:spLocks noChangeAspect="1"/>
          </p:cNvSpPr>
          <p:nvPr/>
        </p:nvSpPr>
        <p:spPr>
          <a:xfrm>
            <a:off x="2020875" y="3357491"/>
            <a:ext cx="1095623" cy="542948"/>
          </a:xfrm>
          <a:prstGeom prst="rect">
            <a:avLst/>
          </a:prstGeom>
          <a:noFill/>
          <a:ln>
            <a:noFill/>
          </a:ln>
        </p:spPr>
        <p:txBody>
          <a:bodyPr lIns="91425" tIns="91425" rIns="91425" bIns="91425" anchor="t" anchorCtr="0">
            <a:noAutofit/>
          </a:bodyPr>
          <a:lstStyle/>
          <a:p>
            <a:pPr lvl="0" rtl="0">
              <a:spcBef>
                <a:spcPts val="0"/>
              </a:spcBef>
              <a:buNone/>
            </a:pPr>
            <a:r>
              <a:rPr lang="en" sz="1400" b="1" dirty="0"/>
              <a:t>mRNA</a:t>
            </a:r>
          </a:p>
        </p:txBody>
      </p:sp>
      <p:sp>
        <p:nvSpPr>
          <p:cNvPr id="20" name="Shape 80"/>
          <p:cNvSpPr txBox="1">
            <a:spLocks noChangeAspect="1"/>
          </p:cNvSpPr>
          <p:nvPr/>
        </p:nvSpPr>
        <p:spPr>
          <a:xfrm>
            <a:off x="2020875" y="4599712"/>
            <a:ext cx="1323768" cy="542948"/>
          </a:xfrm>
          <a:prstGeom prst="rect">
            <a:avLst/>
          </a:prstGeom>
          <a:noFill/>
          <a:ln>
            <a:noFill/>
          </a:ln>
        </p:spPr>
        <p:txBody>
          <a:bodyPr lIns="91425" tIns="91425" rIns="91425" bIns="91425" anchor="t" anchorCtr="0">
            <a:noAutofit/>
          </a:bodyPr>
          <a:lstStyle/>
          <a:p>
            <a:pPr lvl="0" rtl="0">
              <a:spcBef>
                <a:spcPts val="0"/>
              </a:spcBef>
              <a:buNone/>
            </a:pPr>
            <a:r>
              <a:rPr lang="en" sz="1400" b="1" dirty="0"/>
              <a:t>Protein</a:t>
            </a:r>
            <a:endParaRPr lang="en" b="1" dirty="0"/>
          </a:p>
        </p:txBody>
      </p:sp>
      <p:sp>
        <p:nvSpPr>
          <p:cNvPr id="22" name="Shape 81"/>
          <p:cNvSpPr txBox="1">
            <a:spLocks noChangeAspect="1"/>
          </p:cNvSpPr>
          <p:nvPr/>
        </p:nvSpPr>
        <p:spPr>
          <a:xfrm>
            <a:off x="2020875" y="2754791"/>
            <a:ext cx="973151" cy="542948"/>
          </a:xfrm>
          <a:prstGeom prst="rect">
            <a:avLst/>
          </a:prstGeom>
          <a:noFill/>
          <a:ln>
            <a:noFill/>
          </a:ln>
        </p:spPr>
        <p:txBody>
          <a:bodyPr lIns="91425" tIns="91425" rIns="91425" bIns="91425" anchor="t" anchorCtr="0">
            <a:noAutofit/>
          </a:bodyPr>
          <a:lstStyle/>
          <a:p>
            <a:pPr lvl="0" rtl="0">
              <a:spcBef>
                <a:spcPts val="0"/>
              </a:spcBef>
              <a:buNone/>
            </a:pPr>
            <a:r>
              <a:rPr lang="en" sz="1400" b="1" dirty="0"/>
              <a:t>DNA</a:t>
            </a:r>
          </a:p>
        </p:txBody>
      </p:sp>
      <p:sp>
        <p:nvSpPr>
          <p:cNvPr id="23" name="Shape 82"/>
          <p:cNvSpPr txBox="1">
            <a:spLocks noChangeAspect="1"/>
          </p:cNvSpPr>
          <p:nvPr/>
        </p:nvSpPr>
        <p:spPr>
          <a:xfrm>
            <a:off x="277516" y="3838824"/>
            <a:ext cx="1743358" cy="542948"/>
          </a:xfrm>
          <a:prstGeom prst="rect">
            <a:avLst/>
          </a:prstGeom>
          <a:noFill/>
          <a:ln>
            <a:noFill/>
          </a:ln>
        </p:spPr>
        <p:txBody>
          <a:bodyPr lIns="91425" tIns="91425" rIns="91425" bIns="91425" anchor="t" anchorCtr="0">
            <a:noAutofit/>
          </a:bodyPr>
          <a:lstStyle/>
          <a:p>
            <a:pPr lvl="0" rtl="0">
              <a:spcBef>
                <a:spcPts val="0"/>
              </a:spcBef>
              <a:buNone/>
            </a:pPr>
            <a:r>
              <a:rPr lang="en" sz="1400" b="1" dirty="0"/>
              <a:t>Translation</a:t>
            </a:r>
          </a:p>
        </p:txBody>
      </p:sp>
      <p:sp>
        <p:nvSpPr>
          <p:cNvPr id="3" name="TextBox 2"/>
          <p:cNvSpPr txBox="1"/>
          <p:nvPr/>
        </p:nvSpPr>
        <p:spPr>
          <a:xfrm>
            <a:off x="265824" y="5778981"/>
            <a:ext cx="3327249" cy="646331"/>
          </a:xfrm>
          <a:prstGeom prst="rect">
            <a:avLst/>
          </a:prstGeom>
          <a:noFill/>
        </p:spPr>
        <p:txBody>
          <a:bodyPr wrap="square" rtlCol="0">
            <a:spAutoFit/>
          </a:bodyPr>
          <a:lstStyle/>
          <a:p>
            <a:r>
              <a:rPr lang="en-US" b="1" dirty="0"/>
              <a:t>Gene regulatory process</a:t>
            </a:r>
          </a:p>
          <a:p>
            <a:r>
              <a:rPr lang="en-US" b="1" dirty="0"/>
              <a:t>(Freeman, 2002)</a:t>
            </a:r>
          </a:p>
        </p:txBody>
      </p:sp>
      <p:pic>
        <p:nvPicPr>
          <p:cNvPr id="14" name="Shape 77"/>
          <p:cNvPicPr preferRelativeResize="0"/>
          <p:nvPr/>
        </p:nvPicPr>
        <p:blipFill>
          <a:blip r:embed="rId4">
            <a:alphaModFix/>
          </a:blip>
          <a:stretch>
            <a:fillRect/>
          </a:stretch>
        </p:blipFill>
        <p:spPr>
          <a:xfrm>
            <a:off x="4184474" y="4868721"/>
            <a:ext cx="4369451" cy="1631306"/>
          </a:xfrm>
          <a:prstGeom prst="rect">
            <a:avLst/>
          </a:prstGeom>
          <a:noFill/>
          <a:ln>
            <a:noFill/>
          </a:ln>
        </p:spPr>
      </p:pic>
    </p:spTree>
    <p:extLst>
      <p:ext uri="{BB962C8B-B14F-4D97-AF65-F5344CB8AC3E}">
        <p14:creationId xmlns:p14="http://schemas.microsoft.com/office/powerpoint/2010/main" val="224633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682" y="719824"/>
            <a:ext cx="8229600" cy="990600"/>
          </a:xfrm>
        </p:spPr>
        <p:txBody>
          <a:bodyPr>
            <a:noAutofit/>
          </a:bodyPr>
          <a:lstStyle/>
          <a:p>
            <a:r>
              <a:rPr lang="en-US" sz="2800" b="1" dirty="0"/>
              <a:t>GRNmap models the dynamics of GRNs to estimate weight parameters (</a:t>
            </a:r>
            <a:r>
              <a:rPr lang="en-US" sz="2800" b="1" i="1" dirty="0"/>
              <a:t>w</a:t>
            </a:r>
            <a:r>
              <a:rPr lang="en-US" sz="2800" b="1" dirty="0"/>
              <a:t>)</a:t>
            </a:r>
            <a:br>
              <a:rPr lang="en-US" sz="3600" dirty="0"/>
            </a:br>
            <a:endParaRPr lang="en-US" sz="3600" dirty="0"/>
          </a:p>
        </p:txBody>
      </p:sp>
      <p:pic>
        <p:nvPicPr>
          <p:cNvPr id="7" name="Picture 6"/>
          <p:cNvPicPr>
            <a:picLocks noChangeAspect="1"/>
          </p:cNvPicPr>
          <p:nvPr/>
        </p:nvPicPr>
        <p:blipFill rotWithShape="1">
          <a:blip r:embed="rId4"/>
          <a:srcRect r="10200"/>
          <a:stretch/>
        </p:blipFill>
        <p:spPr>
          <a:xfrm>
            <a:off x="6207545" y="4211889"/>
            <a:ext cx="2410742" cy="1014993"/>
          </a:xfrm>
          <a:prstGeom prst="rect">
            <a:avLst/>
          </a:prstGeom>
        </p:spPr>
      </p:pic>
      <p:sp>
        <p:nvSpPr>
          <p:cNvPr id="3" name="Content Placeholder 2"/>
          <p:cNvSpPr>
            <a:spLocks noGrp="1"/>
          </p:cNvSpPr>
          <p:nvPr>
            <p:ph idx="1"/>
          </p:nvPr>
        </p:nvSpPr>
        <p:spPr>
          <a:xfrm>
            <a:off x="239296" y="1512277"/>
            <a:ext cx="8666373" cy="5152292"/>
          </a:xfrm>
        </p:spPr>
        <p:txBody>
          <a:bodyPr>
            <a:normAutofit lnSpcReduction="10000"/>
          </a:bodyPr>
          <a:lstStyle/>
          <a:p>
            <a:r>
              <a:rPr lang="en-US" sz="2800" dirty="0"/>
              <a:t>Magnitude of weights represent the influence of the transcription factor on its target gene.</a:t>
            </a:r>
          </a:p>
          <a:p>
            <a:pPr lvl="0"/>
            <a:r>
              <a:rPr lang="en-US" sz="2800" b="1" dirty="0"/>
              <a:t>Positive</a:t>
            </a:r>
            <a:r>
              <a:rPr lang="en-US" sz="2800" dirty="0"/>
              <a:t> weights = </a:t>
            </a:r>
            <a:r>
              <a:rPr lang="en-US" sz="2800" b="1" dirty="0"/>
              <a:t>activation</a:t>
            </a:r>
            <a:r>
              <a:rPr lang="en-US" sz="2800" dirty="0"/>
              <a:t> of gene expression.</a:t>
            </a:r>
          </a:p>
          <a:p>
            <a:pPr lvl="0"/>
            <a:r>
              <a:rPr lang="en-US" sz="2800" b="1" dirty="0"/>
              <a:t>Negative</a:t>
            </a:r>
            <a:r>
              <a:rPr lang="en-US" sz="2800" dirty="0"/>
              <a:t> weights = </a:t>
            </a:r>
            <a:r>
              <a:rPr lang="en-US" sz="2800" b="1" dirty="0"/>
              <a:t>repression</a:t>
            </a:r>
            <a:r>
              <a:rPr lang="en-US" sz="2800" dirty="0"/>
              <a:t> of gene expression.</a:t>
            </a:r>
          </a:p>
          <a:p>
            <a:pPr lvl="0"/>
            <a:endParaRPr lang="en-US" sz="2800" dirty="0"/>
          </a:p>
          <a:p>
            <a:pPr lvl="0"/>
            <a:endParaRPr lang="en-US" sz="2800" dirty="0"/>
          </a:p>
          <a:p>
            <a:pPr lvl="0"/>
            <a:endParaRPr lang="en-US" sz="2800" dirty="0"/>
          </a:p>
          <a:p>
            <a:pPr lvl="0"/>
            <a:endParaRPr lang="en-US" sz="2800" dirty="0"/>
          </a:p>
          <a:p>
            <a:pPr lvl="0"/>
            <a:endParaRPr lang="en-US" sz="2800" dirty="0"/>
          </a:p>
          <a:p>
            <a:pPr lvl="0"/>
            <a:r>
              <a:rPr lang="en-US" sz="2800" dirty="0"/>
              <a:t>GRNsight v3 will take into account other values in the equation.</a:t>
            </a:r>
            <a:endParaRPr lang="en" sz="2800" dirty="0"/>
          </a:p>
          <a:p>
            <a:pPr lvl="0"/>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4226619426"/>
              </p:ext>
            </p:extLst>
          </p:nvPr>
        </p:nvGraphicFramePr>
        <p:xfrm>
          <a:off x="738842" y="3428368"/>
          <a:ext cx="6330850" cy="1567042"/>
        </p:xfrm>
        <a:graphic>
          <a:graphicData uri="http://schemas.openxmlformats.org/presentationml/2006/ole">
            <mc:AlternateContent xmlns:mc="http://schemas.openxmlformats.org/markup-compatibility/2006">
              <mc:Choice xmlns:v="urn:schemas-microsoft-com:vml" Requires="v">
                <p:oleObj spid="_x0000_s7394" name="Equation" r:id="rId5" imgW="2870200" imgH="711200" progId="Equation.3">
                  <p:embed/>
                </p:oleObj>
              </mc:Choice>
              <mc:Fallback>
                <p:oleObj name="Equation" r:id="rId5" imgW="2870200" imgH="711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8842" y="3428368"/>
                        <a:ext cx="6330850" cy="1567042"/>
                      </a:xfrm>
                      <a:prstGeom prst="rect">
                        <a:avLst/>
                      </a:prstGeom>
                      <a:noFill/>
                      <a:ln>
                        <a:noFill/>
                      </a:ln>
                    </p:spPr>
                  </p:pic>
                </p:oleObj>
              </mc:Fallback>
            </mc:AlternateContent>
          </a:graphicData>
        </a:graphic>
      </p:graphicFrame>
      <p:sp>
        <p:nvSpPr>
          <p:cNvPr id="26" name="TextBox 25"/>
          <p:cNvSpPr txBox="1"/>
          <p:nvPr/>
        </p:nvSpPr>
        <p:spPr>
          <a:xfrm>
            <a:off x="1521011" y="4995410"/>
            <a:ext cx="3441968" cy="369332"/>
          </a:xfrm>
          <a:prstGeom prst="rect">
            <a:avLst/>
          </a:prstGeom>
          <a:noFill/>
        </p:spPr>
        <p:txBody>
          <a:bodyPr wrap="none" rtlCol="0">
            <a:spAutoFit/>
          </a:bodyPr>
          <a:lstStyle/>
          <a:p>
            <a:r>
              <a:rPr lang="en-US" b="1" dirty="0"/>
              <a:t>GRNmap differential equation</a:t>
            </a:r>
          </a:p>
        </p:txBody>
      </p:sp>
      <p:sp>
        <p:nvSpPr>
          <p:cNvPr id="4" name="Oval 3">
            <a:extLst>
              <a:ext uri="{FF2B5EF4-FFF2-40B4-BE49-F238E27FC236}">
                <a16:creationId xmlns:a16="http://schemas.microsoft.com/office/drawing/2014/main" id="{FC5C4FF0-357E-8048-BD63-2526883EAC2E}"/>
              </a:ext>
            </a:extLst>
          </p:cNvPr>
          <p:cNvSpPr/>
          <p:nvPr/>
        </p:nvSpPr>
        <p:spPr>
          <a:xfrm>
            <a:off x="3886682" y="4229474"/>
            <a:ext cx="464466" cy="45427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8820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948" y="678868"/>
            <a:ext cx="8229600" cy="990600"/>
          </a:xfrm>
        </p:spPr>
        <p:txBody>
          <a:bodyPr>
            <a:noAutofit/>
          </a:bodyPr>
          <a:lstStyle/>
          <a:p>
            <a:r>
              <a:rPr lang="en-US" sz="2800" b="1" dirty="0"/>
              <a:t>GRNmap outputs Excel spreadsheets, with estimated weight parameters </a:t>
            </a:r>
          </a:p>
        </p:txBody>
      </p:sp>
      <p:sp>
        <p:nvSpPr>
          <p:cNvPr id="7" name="TextBox 6"/>
          <p:cNvSpPr txBox="1"/>
          <p:nvPr/>
        </p:nvSpPr>
        <p:spPr>
          <a:xfrm>
            <a:off x="1339611" y="6075340"/>
            <a:ext cx="6450274" cy="369332"/>
          </a:xfrm>
          <a:prstGeom prst="rect">
            <a:avLst/>
          </a:prstGeom>
          <a:noFill/>
        </p:spPr>
        <p:txBody>
          <a:bodyPr wrap="square" rtlCol="0">
            <a:spAutoFit/>
          </a:bodyPr>
          <a:lstStyle/>
          <a:p>
            <a:r>
              <a:rPr lang="en-US" b="1" dirty="0"/>
              <a:t>21 gene, 31 edge weighted network output from GRNmap</a:t>
            </a:r>
          </a:p>
        </p:txBody>
      </p:sp>
      <p:grpSp>
        <p:nvGrpSpPr>
          <p:cNvPr id="14" name="Group 13"/>
          <p:cNvGrpSpPr/>
          <p:nvPr/>
        </p:nvGrpSpPr>
        <p:grpSpPr>
          <a:xfrm>
            <a:off x="262631" y="2231574"/>
            <a:ext cx="8557751" cy="3225439"/>
            <a:chOff x="262631" y="2231574"/>
            <a:chExt cx="8557751" cy="3225439"/>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114" y="2231574"/>
              <a:ext cx="8511268" cy="2872349"/>
            </a:xfrm>
            <a:prstGeom prst="rect">
              <a:avLst/>
            </a:prstGeom>
            <a:ln w="38100">
              <a:solidFill>
                <a:schemeClr val="accent1"/>
              </a:solidFill>
            </a:ln>
          </p:spPr>
        </p:pic>
        <p:sp>
          <p:nvSpPr>
            <p:cNvPr id="13" name="Rectangle 12"/>
            <p:cNvSpPr/>
            <p:nvPr/>
          </p:nvSpPr>
          <p:spPr>
            <a:xfrm>
              <a:off x="262631" y="5108613"/>
              <a:ext cx="926160" cy="34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a:t>
              </a:r>
              <a:r>
                <a:rPr lang="en-US" sz="2600" dirty="0" err="1"/>
                <a:t>xlsx</a:t>
              </a:r>
              <a:endParaRPr lang="en-US" sz="2600" dirty="0"/>
            </a:p>
          </p:txBody>
        </p:sp>
      </p:grpSp>
      <p:grpSp>
        <p:nvGrpSpPr>
          <p:cNvPr id="16" name="Group 15"/>
          <p:cNvGrpSpPr/>
          <p:nvPr/>
        </p:nvGrpSpPr>
        <p:grpSpPr>
          <a:xfrm>
            <a:off x="1482082" y="1796063"/>
            <a:ext cx="5673440" cy="4093315"/>
            <a:chOff x="1753887" y="1326255"/>
            <a:chExt cx="5673440" cy="4093315"/>
          </a:xfrm>
        </p:grpSpPr>
        <p:sp>
          <p:nvSpPr>
            <p:cNvPr id="10" name="Rectangle 9"/>
            <p:cNvSpPr/>
            <p:nvPr/>
          </p:nvSpPr>
          <p:spPr>
            <a:xfrm>
              <a:off x="1753887" y="5001473"/>
              <a:ext cx="1745581" cy="418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a:t>
              </a:r>
              <a:r>
                <a:rPr lang="en-US" sz="2600" dirty="0" err="1"/>
                <a:t>graphml</a:t>
              </a:r>
              <a:endParaRPr lang="en-US" sz="2600" dirty="0"/>
            </a:p>
          </p:txBody>
        </p:sp>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l="845" b="13355"/>
            <a:stretch/>
          </p:blipFill>
          <p:spPr>
            <a:xfrm>
              <a:off x="1776312" y="1326255"/>
              <a:ext cx="5651015" cy="3659102"/>
            </a:xfrm>
            <a:prstGeom prst="rect">
              <a:avLst/>
            </a:prstGeom>
            <a:ln w="31750">
              <a:solidFill>
                <a:schemeClr val="accent1"/>
              </a:solidFill>
            </a:ln>
          </p:spPr>
        </p:pic>
      </p:grpSp>
      <p:grpSp>
        <p:nvGrpSpPr>
          <p:cNvPr id="8" name="Group 7"/>
          <p:cNvGrpSpPr/>
          <p:nvPr/>
        </p:nvGrpSpPr>
        <p:grpSpPr>
          <a:xfrm>
            <a:off x="5648170" y="1746585"/>
            <a:ext cx="1507352" cy="4265255"/>
            <a:chOff x="5747525" y="1772697"/>
            <a:chExt cx="1507352" cy="4265255"/>
          </a:xfrm>
        </p:grpSpPr>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1502" y="1772697"/>
              <a:ext cx="1473375" cy="3893332"/>
            </a:xfrm>
            <a:prstGeom prst="rect">
              <a:avLst/>
            </a:prstGeom>
            <a:ln w="31750">
              <a:solidFill>
                <a:schemeClr val="accent1"/>
              </a:solidFill>
            </a:ln>
          </p:spPr>
        </p:pic>
        <p:sp>
          <p:nvSpPr>
            <p:cNvPr id="5" name="Rectangle 4"/>
            <p:cNvSpPr/>
            <p:nvPr/>
          </p:nvSpPr>
          <p:spPr>
            <a:xfrm>
              <a:off x="5747525" y="5689552"/>
              <a:ext cx="773847" cy="34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a:t>
              </a:r>
              <a:r>
                <a:rPr lang="en-US" sz="2600" dirty="0" err="1"/>
                <a:t>sif</a:t>
              </a:r>
              <a:endParaRPr lang="en-US" sz="2600" dirty="0"/>
            </a:p>
          </p:txBody>
        </p:sp>
      </p:grpSp>
    </p:spTree>
    <p:extLst>
      <p:ext uri="{BB962C8B-B14F-4D97-AF65-F5344CB8AC3E}">
        <p14:creationId xmlns:p14="http://schemas.microsoft.com/office/powerpoint/2010/main" val="171631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4"/>
          <p:cNvSpPr txBox="1">
            <a:spLocks noGrp="1"/>
          </p:cNvSpPr>
          <p:nvPr>
            <p:ph idx="1"/>
          </p:nvPr>
        </p:nvSpPr>
        <p:spPr>
          <a:xfrm>
            <a:off x="292100" y="1600200"/>
            <a:ext cx="8394700" cy="4876800"/>
          </a:xfrm>
          <a:prstGeom prst="rect">
            <a:avLst/>
          </a:prstGeom>
        </p:spPr>
        <p:txBody>
          <a:bodyPr lIns="91425" tIns="91425" rIns="91425" bIns="91425" anchor="t" anchorCtr="0">
            <a:noAutofit/>
          </a:bodyPr>
          <a:lstStyle/>
          <a:p>
            <a:pPr marL="571500" lvl="0" indent="-342900">
              <a:spcBef>
                <a:spcPts val="1000"/>
              </a:spcBef>
              <a:spcAft>
                <a:spcPts val="1000"/>
              </a:spcAft>
              <a:buFont typeface="Arial"/>
              <a:buChar char="•"/>
            </a:pPr>
            <a:r>
              <a:rPr lang="en" b="1" dirty="0">
                <a:solidFill>
                  <a:schemeClr val="bg1">
                    <a:lumMod val="50000"/>
                  </a:schemeClr>
                </a:solidFill>
              </a:rPr>
              <a:t>Gene regulatory networks (GRNs) consist of genes, transcription factors, and the regulatory relationships between them.</a:t>
            </a:r>
          </a:p>
          <a:p>
            <a:pPr marL="571500" lvl="0" indent="-342900">
              <a:spcBef>
                <a:spcPts val="0"/>
              </a:spcBef>
              <a:spcAft>
                <a:spcPts val="1000"/>
              </a:spcAft>
              <a:buFont typeface="Arial"/>
              <a:buChar char="•"/>
            </a:pPr>
            <a:r>
              <a:rPr lang="en" b="1" dirty="0"/>
              <a:t>GRNsight is an open source web application and service for visualizing models of gene regulatory networks.</a:t>
            </a:r>
          </a:p>
          <a:p>
            <a:pPr marL="571500" lvl="0" indent="-342900">
              <a:spcBef>
                <a:spcPts val="0"/>
              </a:spcBef>
              <a:spcAft>
                <a:spcPts val="1000"/>
              </a:spcAft>
              <a:buFont typeface="Arial"/>
              <a:buChar char="•"/>
            </a:pPr>
            <a:r>
              <a:rPr lang="en-US" b="1" dirty="0">
                <a:solidFill>
                  <a:schemeClr val="bg1">
                    <a:lumMod val="50000"/>
                  </a:schemeClr>
                </a:solidFill>
              </a:rPr>
              <a:t>In GRNsight </a:t>
            </a:r>
            <a:r>
              <a:rPr lang="en" b="1" dirty="0">
                <a:solidFill>
                  <a:schemeClr val="bg1">
                    <a:lumMod val="50000"/>
                  </a:schemeClr>
                </a:solidFill>
              </a:rPr>
              <a:t>version 3.0</a:t>
            </a:r>
            <a:r>
              <a:rPr lang="en-US" b="1" dirty="0">
                <a:solidFill>
                  <a:schemeClr val="bg1">
                    <a:lumMod val="50000"/>
                  </a:schemeClr>
                </a:solidFill>
              </a:rPr>
              <a:t>, the Excel spreadsheet controller was redesigned to process data from the entire </a:t>
            </a:r>
            <a:r>
              <a:rPr lang="en-US" b="1" dirty="0" err="1">
                <a:solidFill>
                  <a:schemeClr val="bg1">
                    <a:lumMod val="50000"/>
                  </a:schemeClr>
                </a:solidFill>
              </a:rPr>
              <a:t>GRNmap</a:t>
            </a:r>
            <a:r>
              <a:rPr lang="en-US" b="1" dirty="0">
                <a:solidFill>
                  <a:schemeClr val="bg1">
                    <a:lumMod val="50000"/>
                  </a:schemeClr>
                </a:solidFill>
              </a:rPr>
              <a:t> input or output workbook.</a:t>
            </a:r>
          </a:p>
          <a:p>
            <a:pPr marL="571500" indent="-342900">
              <a:spcBef>
                <a:spcPts val="0"/>
              </a:spcBef>
              <a:spcAft>
                <a:spcPts val="1000"/>
              </a:spcAft>
              <a:buFont typeface="Arial"/>
              <a:buChar char="•"/>
            </a:pPr>
            <a:r>
              <a:rPr lang="en-US" b="1" dirty="0">
                <a:solidFill>
                  <a:schemeClr val="bg1">
                    <a:lumMod val="50000"/>
                  </a:schemeClr>
                </a:solidFill>
              </a:rPr>
              <a:t>In GRNsight version 3.0, a node coloring feature for visualizing gene expression was added.</a:t>
            </a:r>
          </a:p>
          <a:p>
            <a:pPr marL="571500" lvl="0" indent="-342900" rtl="0">
              <a:spcBef>
                <a:spcPts val="0"/>
              </a:spcBef>
              <a:spcAft>
                <a:spcPts val="1000"/>
              </a:spcAft>
              <a:buFont typeface="Arial"/>
              <a:buChar char="•"/>
            </a:pPr>
            <a:endParaRPr lang="en" b="1" dirty="0">
              <a:solidFill>
                <a:schemeClr val="tx1"/>
              </a:solidFill>
            </a:endParaRPr>
          </a:p>
        </p:txBody>
      </p:sp>
      <p:sp>
        <p:nvSpPr>
          <p:cNvPr id="3" name="Title 1"/>
          <p:cNvSpPr>
            <a:spLocks noGrp="1"/>
          </p:cNvSpPr>
          <p:nvPr>
            <p:ph type="title"/>
          </p:nvPr>
        </p:nvSpPr>
        <p:spPr>
          <a:xfrm>
            <a:off x="457200" y="533400"/>
            <a:ext cx="8229600" cy="990600"/>
          </a:xfrm>
        </p:spPr>
        <p:txBody>
          <a:bodyPr/>
          <a:lstStyle/>
          <a:p>
            <a:r>
              <a:rPr lang="en-US" sz="2800" b="1" dirty="0"/>
              <a:t>Outline</a:t>
            </a:r>
          </a:p>
        </p:txBody>
      </p:sp>
    </p:spTree>
    <p:extLst>
      <p:ext uri="{BB962C8B-B14F-4D97-AF65-F5344CB8AC3E}">
        <p14:creationId xmlns:p14="http://schemas.microsoft.com/office/powerpoint/2010/main" val="205811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2963" y="525435"/>
            <a:ext cx="8369329" cy="990600"/>
          </a:xfrm>
        </p:spPr>
        <p:txBody>
          <a:bodyPr>
            <a:noAutofit/>
          </a:bodyPr>
          <a:lstStyle/>
          <a:p>
            <a:r>
              <a:rPr lang="en-US" sz="2800" b="1" dirty="0"/>
              <a:t>GRNsight automatically produces visualizations of weighted networks from adjacency matrix inputs</a:t>
            </a:r>
          </a:p>
        </p:txBody>
      </p:sp>
      <p:sp>
        <p:nvSpPr>
          <p:cNvPr id="4" name="Rectangle 3"/>
          <p:cNvSpPr/>
          <p:nvPr/>
        </p:nvSpPr>
        <p:spPr>
          <a:xfrm>
            <a:off x="7165303" y="2670937"/>
            <a:ext cx="1776989" cy="25471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V="1">
            <a:off x="8465221" y="4862546"/>
            <a:ext cx="411424" cy="0"/>
          </a:xfrm>
          <a:prstGeom prst="straightConnector1">
            <a:avLst/>
          </a:prstGeom>
          <a:ln>
            <a:solidFill>
              <a:srgbClr val="9C9C9C"/>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8098398" y="3951854"/>
            <a:ext cx="733647" cy="0"/>
          </a:xfrm>
          <a:prstGeom prst="straightConnector1">
            <a:avLst/>
          </a:prstGeom>
          <a:ln w="57150">
            <a:solidFill>
              <a:srgbClr val="C51789"/>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8158433" y="4311491"/>
            <a:ext cx="673612" cy="174894"/>
            <a:chOff x="294155" y="3370522"/>
            <a:chExt cx="733647" cy="260499"/>
          </a:xfrm>
        </p:grpSpPr>
        <p:cxnSp>
          <p:nvCxnSpPr>
            <p:cNvPr id="8" name="Straight Arrow Connector 7"/>
            <p:cNvCxnSpPr/>
            <p:nvPr/>
          </p:nvCxnSpPr>
          <p:spPr>
            <a:xfrm>
              <a:off x="294155" y="3500771"/>
              <a:ext cx="733647" cy="0"/>
            </a:xfrm>
            <a:prstGeom prst="straightConnector1">
              <a:avLst/>
            </a:prstGeom>
            <a:ln w="57150">
              <a:solidFill>
                <a:srgbClr val="05CDD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015403" y="3370522"/>
              <a:ext cx="0" cy="260499"/>
            </a:xfrm>
            <a:prstGeom prst="straightConnector1">
              <a:avLst/>
            </a:prstGeom>
            <a:ln w="57150" cap="rnd">
              <a:solidFill>
                <a:srgbClr val="05CDD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7157115" y="3772197"/>
            <a:ext cx="941283"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a:t>activation</a:t>
            </a:r>
          </a:p>
        </p:txBody>
      </p:sp>
      <p:sp>
        <p:nvSpPr>
          <p:cNvPr id="11" name="TextBox 10"/>
          <p:cNvSpPr txBox="1"/>
          <p:nvPr/>
        </p:nvSpPr>
        <p:spPr>
          <a:xfrm>
            <a:off x="7155858" y="4218937"/>
            <a:ext cx="1019831"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a:t>repression</a:t>
            </a:r>
          </a:p>
        </p:txBody>
      </p:sp>
      <p:sp>
        <p:nvSpPr>
          <p:cNvPr id="12" name="TextBox 11"/>
          <p:cNvSpPr txBox="1"/>
          <p:nvPr/>
        </p:nvSpPr>
        <p:spPr>
          <a:xfrm>
            <a:off x="7152241" y="4689422"/>
            <a:ext cx="1369286"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a:t>weak influence</a:t>
            </a:r>
          </a:p>
        </p:txBody>
      </p:sp>
      <p:sp>
        <p:nvSpPr>
          <p:cNvPr id="13" name="TextBox 12"/>
          <p:cNvSpPr txBox="1"/>
          <p:nvPr/>
        </p:nvSpPr>
        <p:spPr>
          <a:xfrm>
            <a:off x="7624294" y="2785507"/>
            <a:ext cx="816603" cy="369332"/>
          </a:xfrm>
          <a:prstGeom prst="rect">
            <a:avLst/>
          </a:prstGeom>
          <a:noFill/>
        </p:spPr>
        <p:txBody>
          <a:bodyPr wrap="square" rtlCol="0">
            <a:spAutoFit/>
          </a:bodyPr>
          <a:lstStyle/>
          <a:p>
            <a:r>
              <a:rPr lang="en-US"/>
              <a:t>Key:</a:t>
            </a:r>
          </a:p>
        </p:txBody>
      </p:sp>
      <p:pic>
        <p:nvPicPr>
          <p:cNvPr id="17" name="Picture 16"/>
          <p:cNvPicPr>
            <a:picLocks noChangeAspect="1"/>
          </p:cNvPicPr>
          <p:nvPr/>
        </p:nvPicPr>
        <p:blipFill rotWithShape="1">
          <a:blip r:embed="rId3" cstate="email">
            <a:extLst>
              <a:ext uri="{28A0092B-C50C-407E-A947-70E740481C1C}">
                <a14:useLocalDpi xmlns:a14="http://schemas.microsoft.com/office/drawing/2010/main" val="0"/>
              </a:ext>
            </a:extLst>
          </a:blip>
          <a:srcRect r="4535" b="11076"/>
          <a:stretch/>
        </p:blipFill>
        <p:spPr>
          <a:xfrm>
            <a:off x="8032595" y="3226715"/>
            <a:ext cx="788065" cy="372682"/>
          </a:xfrm>
          <a:prstGeom prst="rect">
            <a:avLst/>
          </a:prstGeom>
        </p:spPr>
      </p:pic>
      <p:sp>
        <p:nvSpPr>
          <p:cNvPr id="19" name="TextBox 18"/>
          <p:cNvSpPr txBox="1"/>
          <p:nvPr/>
        </p:nvSpPr>
        <p:spPr>
          <a:xfrm>
            <a:off x="7199962" y="3291620"/>
            <a:ext cx="582211"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a:t>gene</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366" y="1919005"/>
            <a:ext cx="6920736" cy="3862498"/>
          </a:xfrm>
          <a:prstGeom prst="rect">
            <a:avLst/>
          </a:prstGeom>
        </p:spPr>
      </p:pic>
      <p:sp>
        <p:nvSpPr>
          <p:cNvPr id="14" name="TextBox 13"/>
          <p:cNvSpPr txBox="1"/>
          <p:nvPr/>
        </p:nvSpPr>
        <p:spPr>
          <a:xfrm>
            <a:off x="0" y="5781503"/>
            <a:ext cx="5644658" cy="369332"/>
          </a:xfrm>
          <a:prstGeom prst="rect">
            <a:avLst/>
          </a:prstGeom>
          <a:noFill/>
        </p:spPr>
        <p:txBody>
          <a:bodyPr wrap="square" rtlCol="0">
            <a:spAutoFit/>
          </a:bodyPr>
          <a:lstStyle/>
          <a:p>
            <a:pPr algn="ctr"/>
            <a:r>
              <a:rPr lang="en-US" b="1" dirty="0"/>
              <a:t>Screenshot of GRNsight v1, released Aug 2016</a:t>
            </a:r>
          </a:p>
        </p:txBody>
      </p:sp>
    </p:spTree>
    <p:extLst>
      <p:ext uri="{BB962C8B-B14F-4D97-AF65-F5344CB8AC3E}">
        <p14:creationId xmlns:p14="http://schemas.microsoft.com/office/powerpoint/2010/main" val="537849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t>Existing visualization software must be installed and is optimized for large-scale graphs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2814" y="1581150"/>
            <a:ext cx="7258200" cy="4617514"/>
          </a:xfrm>
          <a:ln w="31750">
            <a:solidFill>
              <a:schemeClr val="accent1"/>
            </a:solidFill>
          </a:ln>
        </p:spPr>
      </p:pic>
      <p:sp>
        <p:nvSpPr>
          <p:cNvPr id="8" name="Rectangle 7"/>
          <p:cNvSpPr/>
          <p:nvPr/>
        </p:nvSpPr>
        <p:spPr>
          <a:xfrm rot="5400000">
            <a:off x="6719958" y="5034997"/>
            <a:ext cx="397326" cy="27409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sz="2400" b="1" dirty="0" err="1"/>
              <a:t>Gephi</a:t>
            </a:r>
            <a:r>
              <a:rPr lang="en-US" sz="2400" b="1" dirty="0"/>
              <a:t> - </a:t>
            </a:r>
            <a:r>
              <a:rPr lang="en-US" sz="2400" b="1" dirty="0" err="1"/>
              <a:t>gephi.org</a:t>
            </a:r>
            <a:endParaRPr lang="en-US" sz="2400" b="1" dirty="0"/>
          </a:p>
        </p:txBody>
      </p:sp>
      <p:grpSp>
        <p:nvGrpSpPr>
          <p:cNvPr id="6" name="Group 5"/>
          <p:cNvGrpSpPr/>
          <p:nvPr/>
        </p:nvGrpSpPr>
        <p:grpSpPr>
          <a:xfrm>
            <a:off x="1456514" y="1944759"/>
            <a:ext cx="7128686" cy="4761589"/>
            <a:chOff x="1316814" y="1875063"/>
            <a:chExt cx="7128686" cy="4761589"/>
          </a:xfrm>
        </p:grpSpPr>
        <p:sp>
          <p:nvSpPr>
            <p:cNvPr id="7" name="Rectangle 6"/>
            <p:cNvSpPr/>
            <p:nvPr/>
          </p:nvSpPr>
          <p:spPr>
            <a:xfrm rot="5400000">
              <a:off x="6170387" y="4361539"/>
              <a:ext cx="397326" cy="415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err="1"/>
                <a:t>Cytoscape</a:t>
              </a:r>
              <a:r>
                <a:rPr lang="en-US" sz="2400" b="1" dirty="0"/>
                <a:t> </a:t>
              </a:r>
              <a:r>
                <a:rPr lang="mr-IN" sz="2400" b="1" dirty="0"/>
                <a:t>–</a:t>
              </a:r>
              <a:r>
                <a:rPr lang="en-US" sz="2400" b="1" dirty="0"/>
                <a:t> </a:t>
              </a:r>
              <a:r>
                <a:rPr lang="en-US" sz="2400" b="1" dirty="0" err="1"/>
                <a:t>cytoscape.org</a:t>
              </a:r>
              <a:endParaRPr lang="en-US" sz="2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6814" y="1875063"/>
              <a:ext cx="7090586" cy="4356100"/>
            </a:xfrm>
            <a:prstGeom prst="rect">
              <a:avLst/>
            </a:prstGeom>
            <a:ln w="31750">
              <a:solidFill>
                <a:schemeClr val="accent1"/>
              </a:solidFill>
            </a:ln>
          </p:spPr>
        </p:pic>
      </p:grpSp>
    </p:spTree>
    <p:extLst>
      <p:ext uri="{BB962C8B-B14F-4D97-AF65-F5344CB8AC3E}">
        <p14:creationId xmlns:p14="http://schemas.microsoft.com/office/powerpoint/2010/main" val="1472495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ustom 8">
      <a:dk1>
        <a:srgbClr val="000000"/>
      </a:dk1>
      <a:lt1>
        <a:srgbClr val="FFFFFF"/>
      </a:lt1>
      <a:dk2>
        <a:srgbClr val="16693F"/>
      </a:dk2>
      <a:lt2>
        <a:srgbClr val="FFFFFF"/>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12546</TotalTime>
  <Words>2013</Words>
  <Application>Microsoft Macintosh PowerPoint</Application>
  <PresentationFormat>On-screen Show (4:3)</PresentationFormat>
  <Paragraphs>257</Paragraphs>
  <Slides>28</Slides>
  <Notes>18</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34" baseType="lpstr">
      <vt:lpstr>Arial</vt:lpstr>
      <vt:lpstr>Calibri</vt:lpstr>
      <vt:lpstr>Mangal</vt:lpstr>
      <vt:lpstr>Wingdings</vt:lpstr>
      <vt:lpstr>Clarity</vt:lpstr>
      <vt:lpstr>Equation</vt:lpstr>
      <vt:lpstr>Extending the visualization capabilities of GRNsight: a web application for visualizing models of gene regulatory networks</vt:lpstr>
      <vt:lpstr>Outline</vt:lpstr>
      <vt:lpstr>Outline</vt:lpstr>
      <vt:lpstr>PowerPoint Presentation</vt:lpstr>
      <vt:lpstr>GRNmap models the dynamics of GRNs to estimate weight parameters (w) </vt:lpstr>
      <vt:lpstr>GRNmap outputs Excel spreadsheets, with estimated weight parameters </vt:lpstr>
      <vt:lpstr>Outline</vt:lpstr>
      <vt:lpstr>GRNsight automatically produces visualizations of weighted networks from adjacency matrix inputs</vt:lpstr>
      <vt:lpstr>Existing visualization software must be installed and is optimized for large-scale graphs</vt:lpstr>
      <vt:lpstr>GRNsight fills a niche in bioinformatics visualization software</vt:lpstr>
      <vt:lpstr>In GRNsight v2, we’ve expanded GRNsight’s visual and analytic feature set</vt:lpstr>
      <vt:lpstr>GRNsight v3 is focused on expanding visualization features</vt:lpstr>
      <vt:lpstr>Outline</vt:lpstr>
      <vt:lpstr>GRNsight was originally designed to process the weight parameters from a GRNmap input or output Excel workbook</vt:lpstr>
      <vt:lpstr>GRNmap workbooks have other worksheets that contain additional data about the GRN</vt:lpstr>
      <vt:lpstr>GRNsight’s Excel spreadsheet parser was redesigned to process the entire GRNmap output</vt:lpstr>
      <vt:lpstr>Outline</vt:lpstr>
      <vt:lpstr>Node coloring feature was developed to visualize gene expression data</vt:lpstr>
      <vt:lpstr>Nodes are colored with a heat map corresponding to gene expression levels over time  </vt:lpstr>
      <vt:lpstr>Network edge colors were changed from cyan/magenta to blue/red</vt:lpstr>
      <vt:lpstr>A node coloring menu allows users to modify parameters of node coloring</vt:lpstr>
      <vt:lpstr>Users can manually select the dataset(s) to use for node coloring</vt:lpstr>
      <vt:lpstr>Users may override the default log fold change max value</vt:lpstr>
      <vt:lpstr>Users may change value to increase/decrease color intensity of their visualization</vt:lpstr>
      <vt:lpstr>Visual inspection of gene expression is crucial to verifying the correctness of the GRNmap simulation</vt:lpstr>
      <vt:lpstr>Conclusion</vt:lpstr>
      <vt:lpstr>GRNsight application and code are available under the open source BSD license</vt:lpstr>
      <vt:lpstr>Acknowledgements</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GRNsight</dc:title>
  <dc:creator>LMU</dc:creator>
  <cp:lastModifiedBy>Microsoft Office User</cp:lastModifiedBy>
  <cp:revision>527</cp:revision>
  <cp:lastPrinted>2015-01-31T00:19:40Z</cp:lastPrinted>
  <dcterms:created xsi:type="dcterms:W3CDTF">2014-03-18T20:45:52Z</dcterms:created>
  <dcterms:modified xsi:type="dcterms:W3CDTF">2018-03-23T17:51:40Z</dcterms:modified>
</cp:coreProperties>
</file>